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99" r:id="rId4"/>
    <p:sldId id="302" r:id="rId5"/>
    <p:sldId id="264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261" r:id="rId16"/>
    <p:sldId id="311" r:id="rId17"/>
    <p:sldId id="265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275" r:id="rId42"/>
    <p:sldId id="280" r:id="rId43"/>
    <p:sldId id="281" r:id="rId44"/>
    <p:sldId id="297" r:id="rId4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D1F"/>
    <a:srgbClr val="BFCD3F"/>
    <a:srgbClr val="FF3300"/>
    <a:srgbClr val="B2B2B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712" autoAdjust="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6C2D192-484D-4444-8B61-D94F9976963A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5D9FF6D-8187-4C3C-8712-F32C13EAC4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CA4CA1-FE1A-4DE7-BD60-13417BFF7B97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ru-RU"/>
          </a:p>
        </p:txBody>
      </p:sp>
      <p:sp>
        <p:nvSpPr>
          <p:cNvPr id="460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BA017FE-C103-491F-BE65-9BE27924FE3B}" type="slidenum">
              <a:rPr lang="ru-RU" sz="1200">
                <a:latin typeface="Calibri" pitchFamily="34" charset="0"/>
              </a:rPr>
              <a:pPr algn="r"/>
              <a:t>1</a:t>
            </a:fld>
            <a:endParaRPr lang="ru-RU" sz="1200">
              <a:latin typeface="Calibri" pitchFamily="34" charset="0"/>
            </a:endParaRPr>
          </a:p>
        </p:txBody>
      </p:sp>
      <p:sp>
        <p:nvSpPr>
          <p:cNvPr id="4608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66" tIns="45583" rIns="91166" bIns="45583" anchor="b"/>
          <a:lstStyle/>
          <a:p>
            <a:pPr algn="r" defTabSz="911225"/>
            <a:fld id="{61F1AAFF-50E2-41EA-9049-FA3127E16AE0}" type="slidenum">
              <a:rPr lang="ru-RU" sz="1200">
                <a:latin typeface="Calibri" pitchFamily="34" charset="0"/>
              </a:rPr>
              <a:pPr algn="r" defTabSz="911225"/>
              <a:t>1</a:t>
            </a:fld>
            <a:endParaRPr lang="ru-RU" sz="1200">
              <a:latin typeface="Calibri" pitchFamily="34" charset="0"/>
            </a:endParaRPr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8525" y="228600"/>
            <a:ext cx="5289550" cy="3967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356100"/>
            <a:ext cx="5900737" cy="4360863"/>
          </a:xfrm>
          <a:noFill/>
        </p:spPr>
        <p:txBody>
          <a:bodyPr wrap="square" lIns="91166" tIns="45583" rIns="91166" bIns="45583" numCol="1" anchor="t" anchorCtr="0" compatLnSpc="1">
            <a:prstTxWarp prst="textNoShape">
              <a:avLst/>
            </a:prstTxWarp>
          </a:bodyPr>
          <a:lstStyle/>
          <a:p>
            <a:pPr indent="358775" algn="just" eaLnBrk="1" hangingPunct="1">
              <a:spcBef>
                <a:spcPct val="0"/>
              </a:spcBef>
            </a:pPr>
            <a:endParaRPr lang="ru-RU" sz="1600" smtClean="0">
              <a:latin typeface="Times New Roman" pitchFamily="18" charset="0"/>
            </a:endParaRPr>
          </a:p>
          <a:p>
            <a:pPr indent="358775" algn="just" eaLnBrk="1" hangingPunct="1">
              <a:spcBef>
                <a:spcPct val="0"/>
              </a:spcBef>
            </a:pPr>
            <a:r>
              <a:rPr lang="ru-RU" sz="1600" smtClean="0">
                <a:latin typeface="Times New Roman" pitchFamily="18" charset="0"/>
              </a:rPr>
              <a:t>       </a:t>
            </a:r>
            <a:endParaRPr lang="ru-RU" sz="1600" b="1" i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01" tIns="45501" rIns="91001" bIns="45501" anchor="b"/>
          <a:lstStyle/>
          <a:p>
            <a:pPr algn="r" defTabSz="909638"/>
            <a:fld id="{92AC1F6C-3632-4C1A-883D-87F6CFB80C2B}" type="slidenum">
              <a:rPr lang="ru-RU" sz="1200"/>
              <a:pPr algn="r" defTabSz="909638"/>
              <a:t>14</a:t>
            </a:fld>
            <a:endParaRPr lang="ru-RU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1001" tIns="45501" rIns="91001" bIns="4550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064A8D-9A0E-47CD-92F7-67BD6DFB6F47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ru-RU"/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06C8506-131E-4E85-87CF-6EF281D14E19}" type="slidenum">
              <a:rPr lang="ru-RU" sz="1200">
                <a:latin typeface="Calibri" pitchFamily="34" charset="0"/>
              </a:rPr>
              <a:pPr algn="r"/>
              <a:t>2</a:t>
            </a:fld>
            <a:endParaRPr lang="ru-RU" sz="1200">
              <a:latin typeface="Calibri" pitchFamily="34" charset="0"/>
            </a:endParaRPr>
          </a:p>
        </p:txBody>
      </p:sp>
      <p:sp>
        <p:nvSpPr>
          <p:cNvPr id="4710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66" tIns="45583" rIns="91166" bIns="45583" anchor="b"/>
          <a:lstStyle/>
          <a:p>
            <a:pPr algn="r" defTabSz="911225"/>
            <a:fld id="{2EF418C7-720D-4FFF-8A66-E2E2DA5A6CF4}" type="slidenum">
              <a:rPr lang="ru-RU" sz="1200">
                <a:latin typeface="Calibri" pitchFamily="34" charset="0"/>
              </a:rPr>
              <a:pPr algn="r" defTabSz="911225"/>
              <a:t>2</a:t>
            </a:fld>
            <a:endParaRPr lang="ru-RU" sz="1200">
              <a:latin typeface="Calibri" pitchFamily="34" charset="0"/>
            </a:endParaRPr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8525" y="228600"/>
            <a:ext cx="5289550" cy="3967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838" y="4356100"/>
            <a:ext cx="5900737" cy="4360863"/>
          </a:xfrm>
          <a:noFill/>
        </p:spPr>
        <p:txBody>
          <a:bodyPr wrap="square" lIns="91166" tIns="45583" rIns="91166" bIns="45583" numCol="1" anchor="t" anchorCtr="0" compatLnSpc="1">
            <a:prstTxWarp prst="textNoShape">
              <a:avLst/>
            </a:prstTxWarp>
          </a:bodyPr>
          <a:lstStyle/>
          <a:p>
            <a:pPr indent="358775" algn="just" eaLnBrk="1" hangingPunct="1">
              <a:spcBef>
                <a:spcPct val="0"/>
              </a:spcBef>
            </a:pPr>
            <a:endParaRPr lang="ru-RU" sz="1600" smtClean="0">
              <a:latin typeface="Times New Roman" pitchFamily="18" charset="0"/>
            </a:endParaRPr>
          </a:p>
          <a:p>
            <a:pPr indent="358775" algn="just" eaLnBrk="1" hangingPunct="1">
              <a:spcBef>
                <a:spcPct val="0"/>
              </a:spcBef>
            </a:pPr>
            <a:r>
              <a:rPr lang="ru-RU" sz="1600" smtClean="0">
                <a:latin typeface="Times New Roman" pitchFamily="18" charset="0"/>
              </a:rPr>
              <a:t>       </a:t>
            </a:r>
            <a:endParaRPr lang="ru-RU" sz="1600" b="1" i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001" tIns="45501" rIns="91001" bIns="45501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63492" name="Номер слайда 3"/>
          <p:cNvSpPr txBox="1">
            <a:spLocks noGrp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01" tIns="45501" rIns="91001" bIns="45501" anchor="b"/>
          <a:lstStyle/>
          <a:p>
            <a:pPr algn="r" defTabSz="909638"/>
            <a:fld id="{87C48BB9-21F2-4110-B908-F1347C8B772D}" type="slidenum">
              <a:rPr lang="ru-RU" sz="1200"/>
              <a:pPr algn="r" defTabSz="909638"/>
              <a:t>42</a:t>
            </a:fld>
            <a:endParaRPr lang="ru-RU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001" tIns="45501" rIns="91001" bIns="45501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64516" name="Номер слайда 3"/>
          <p:cNvSpPr txBox="1">
            <a:spLocks noGrp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01" tIns="45501" rIns="91001" bIns="45501" anchor="b"/>
          <a:lstStyle/>
          <a:p>
            <a:pPr algn="r" defTabSz="909638"/>
            <a:fld id="{BF5C94E8-8A50-4066-A2FC-B1209C16CFEB}" type="slidenum">
              <a:rPr lang="ru-RU" sz="1200"/>
              <a:pPr algn="r" defTabSz="909638"/>
              <a:t>43</a:t>
            </a:fld>
            <a:endParaRPr lang="ru-RU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001" tIns="45501" rIns="91001" bIns="45501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71684" name="Номер слайда 3"/>
          <p:cNvSpPr txBox="1">
            <a:spLocks noGrp="1"/>
          </p:cNvSpPr>
          <p:nvPr/>
        </p:nvSpPr>
        <p:spPr bwMode="auto">
          <a:xfrm>
            <a:off x="3884613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001" tIns="45501" rIns="91001" bIns="45501" anchor="b"/>
          <a:lstStyle/>
          <a:p>
            <a:pPr algn="r" defTabSz="909638"/>
            <a:fld id="{D76A6022-1D34-4D64-ACBB-17D6B098B6DA}" type="slidenum">
              <a:rPr lang="ru-RU" sz="1200"/>
              <a:pPr algn="r" defTabSz="909638"/>
              <a:t>44</a:t>
            </a:fld>
            <a:endParaRPr lang="ru-RU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D8265-5BAD-4920-B06A-A05E06CFEB91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C8960-D1FF-4EF1-AE6E-129057BE99E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14388-4FF6-4B07-9298-86EF29C4FCCC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6D2EA-BC56-4C38-AD8B-CF995D83B8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98087-FE7E-4A52-8436-06FBAC630D77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89D3C-4AAF-45D5-AA06-4B3CBD879A1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C8758-B7EC-4DAF-B1C1-A3FEC31EE74C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A92B-5532-4A6B-AFD1-CF1ADFE118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9C8BF-1ED3-4737-8970-205867A12985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5F993-EC93-44F6-B652-E9F52F21B8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04648-9A8F-46B8-BDD8-9FAD3CF1ACB6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8B3E-D17B-48F4-914B-DD4579C700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AD320-83F1-4D0C-9F35-49A7FD7CEF3F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DD899-BA84-4432-AE58-8BC6DFB16D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D9040-870B-48BE-964B-23F876EBF06D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5711F-4FB7-4014-88F5-93A951BBC3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7283A-DF91-4097-AFEC-10458991C509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AC68A-E990-4062-B4CD-13377C73887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CA422-FD34-4E05-A00C-2620A78A1650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5E8B1-8E5E-46AC-9A88-9794A9AF40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2614A-2267-4032-9623-D3F47B44DBE8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4F2DB-D713-4174-BCC1-55AC0B4C2D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26E0768-B767-47F8-B69E-611AF1C00114}" type="datetimeFigureOut">
              <a:rPr lang="ru-RU"/>
              <a:pPr>
                <a:defRPr/>
              </a:pPr>
              <a:t>24.04.2017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C0EC85-A80B-48C7-A524-75FE534F19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заст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1750" y="0"/>
            <a:ext cx="1492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5" descr="auto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979613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1500166" y="3746376"/>
            <a:ext cx="627538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3600" b="1" dirty="0" smtClean="0">
                <a:latin typeface="Calibri" pitchFamily="34" charset="0"/>
              </a:rPr>
              <a:t>Занятие 5</a:t>
            </a:r>
          </a:p>
          <a:p>
            <a:pPr algn="ctr"/>
            <a:r>
              <a:rPr lang="ru-RU" sz="3600" b="1" dirty="0" smtClean="0">
                <a:solidFill>
                  <a:srgbClr val="FF0000"/>
                </a:solidFill>
                <a:latin typeface="Calibri" pitchFamily="34" charset="0"/>
              </a:rPr>
              <a:t>Морально-психологическое </a:t>
            </a:r>
            <a:r>
              <a:rPr lang="ru-RU" sz="3600" b="1" dirty="0">
                <a:solidFill>
                  <a:srgbClr val="FF0000"/>
                </a:solidFill>
                <a:latin typeface="Calibri" pitchFamily="34" charset="0"/>
              </a:rPr>
              <a:t>обеспечение войск связи </a:t>
            </a:r>
          </a:p>
        </p:txBody>
      </p:sp>
      <p:sp>
        <p:nvSpPr>
          <p:cNvPr id="298" name="AutoShape 61" descr="Пергамент"/>
          <p:cNvSpPr>
            <a:spLocks noChangeArrowheads="1"/>
          </p:cNvSpPr>
          <p:nvPr/>
        </p:nvSpPr>
        <p:spPr bwMode="auto">
          <a:xfrm>
            <a:off x="8458200" y="0"/>
            <a:ext cx="685800" cy="320675"/>
          </a:xfrm>
          <a:prstGeom prst="roundRect">
            <a:avLst>
              <a:gd name="adj" fmla="val 43912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solidFill>
              <a:srgbClr val="FFCCCC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+mn-cs"/>
              </a:rPr>
              <a:t> </a:t>
            </a: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428728" y="524044"/>
            <a:ext cx="707233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Тема 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Основы поддержания боевой, мобилизационной готовности и всестороннего обеспечение системы связи, частей  и подразделений связи</a:t>
            </a:r>
            <a:endParaRPr kumimoji="0" lang="ru-RU" sz="4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>
                <a:solidFill>
                  <a:schemeClr val="tx1"/>
                </a:solidFill>
                <a:latin typeface="Arial" charset="0"/>
                <a:cs typeface="Arial" charset="0"/>
              </a:rPr>
              <a:t>На карте плана морально-психологического обеспечения </a:t>
            </a:r>
            <a:r>
              <a:rPr lang="ru-RU" i="1">
                <a:solidFill>
                  <a:schemeClr val="tx1"/>
                </a:solidFill>
                <a:latin typeface="Arial" charset="0"/>
                <a:cs typeface="Arial" charset="0"/>
              </a:rPr>
              <a:t>отображаются: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765175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необходимые данные о положении, боевом составе противника, а также о составе и возможном характере действий его сил и средств психологической войны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844675"/>
            <a:ext cx="8640762" cy="433388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объекты информационно-психологического воздействия противника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420938"/>
            <a:ext cx="8640762" cy="71913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средства массовой информации на территории противника (теле- и радиостанции, издательства, типографии) и их возможности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284538"/>
            <a:ext cx="8640762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основные элементы боевой обстановки своих войск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386080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морально-психологическая и информационная обстановка в районе применения части связи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4652963"/>
            <a:ext cx="8640762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оценка морально-психологического состояния и психогенных потерь своих войск (указывается возле каждого соединения, части и подразделения)</a:t>
            </a:r>
          </a:p>
        </p:txBody>
      </p:sp>
      <p:sp>
        <p:nvSpPr>
          <p:cNvPr id="6" name="Скругленный прямоугольник 17"/>
          <p:cNvSpPr/>
          <p:nvPr/>
        </p:nvSpPr>
        <p:spPr bwMode="auto">
          <a:xfrm>
            <a:off x="179388" y="5661025"/>
            <a:ext cx="8640762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направления (районы) сосредоточения основных усилий морально - психологического обеспечения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>
                <a:solidFill>
                  <a:schemeClr val="tx1"/>
                </a:solidFill>
                <a:latin typeface="Arial" charset="0"/>
                <a:cs typeface="Arial" charset="0"/>
              </a:rPr>
              <a:t>На карте плана морально-психологического обеспечения </a:t>
            </a:r>
            <a:r>
              <a:rPr lang="ru-RU" i="1">
                <a:solidFill>
                  <a:schemeClr val="tx1"/>
                </a:solidFill>
                <a:latin typeface="Arial" charset="0"/>
                <a:cs typeface="Arial" charset="0"/>
              </a:rPr>
              <a:t>отображаются: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052513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группировка сил и средств морально-психологического обеспечения части связи, взаимодействующих  соединений и частей, а также старшего начальника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2492375"/>
            <a:ext cx="8640762" cy="8636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места развертывания и порядок перемещения центров (пунктов) психологической помощи  и реабилитации, военно-социальной работы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3716338"/>
            <a:ext cx="8640762" cy="108108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местные средства массовой информации, полиграфическая база, культурно-досуговые организации, которые используются в интересах морально-психологического обеспечения применения частей и подразделений связи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5445125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планируемые районы активной информационно-психологической защиты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В пояснительной записке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 указываются: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765175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выводы из оценки морально-психологической и информационной обстановки, морально- психологического состояния своих войск и войск противника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844675"/>
            <a:ext cx="8640762" cy="5048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силы и средства психологических операций противника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492375"/>
            <a:ext cx="8640762" cy="5048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замысел морально-психологического обеспечения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141663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цели, задачи, состав сил и средств морально-психологического обеспечения и сроки их развертывания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407670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замысел и мероприятия по видам морально-психологического обеспечения, последовательность и способы их выполнения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4941888"/>
            <a:ext cx="8640762" cy="3603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прогноз психогенных потерь</a:t>
            </a:r>
          </a:p>
        </p:txBody>
      </p:sp>
      <p:sp>
        <p:nvSpPr>
          <p:cNvPr id="6" name="Скругленный прямоугольник 17"/>
          <p:cNvSpPr/>
          <p:nvPr/>
        </p:nvSpPr>
        <p:spPr bwMode="auto">
          <a:xfrm>
            <a:off x="179388" y="5589588"/>
            <a:ext cx="8640762" cy="3603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мероприятия оперативной маскировки и порядок их выполнения</a:t>
            </a:r>
          </a:p>
          <a:p>
            <a:endParaRPr lang="ru-RU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Скругленный прямоугольник 17"/>
          <p:cNvSpPr/>
          <p:nvPr/>
        </p:nvSpPr>
        <p:spPr bwMode="auto">
          <a:xfrm>
            <a:off x="179388" y="6165850"/>
            <a:ext cx="8640762" cy="3603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порядок управления морально-психологическим обеспечением</a:t>
            </a:r>
          </a:p>
          <a:p>
            <a:endParaRPr lang="ru-RU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В распоряжении по морально-психологическому обеспечению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 указываются</a:t>
            </a:r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 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765175"/>
            <a:ext cx="8640762" cy="719138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краткие выводы из морально-психологической и информационной обстановки 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557338"/>
            <a:ext cx="8640762" cy="93503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задачи морально-психологического обеспечения, на которых сосредоточиваются основные усилия при подготовке и в ходе применения части (подразделения) связи 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565400"/>
            <a:ext cx="8640762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содержание основных мероприятий по видам морально-психологического обеспечения в органах управления и войсках 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429000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порядок применения сил и средств морально-психологического обеспечения и местных средств массовой информации, полиграфической базы, учреждений культуры, сроки их готовности 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450850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порядок организации взаимодействия в интересах морально-психологического обеспечения 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5300663"/>
            <a:ext cx="8640762" cy="86518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порядок и сроки представления донесений о морально-психологической и информационной обстановке, морально-психологическом состоянии и психогенных потерях личного состава </a:t>
            </a:r>
          </a:p>
        </p:txBody>
      </p:sp>
      <p:sp>
        <p:nvSpPr>
          <p:cNvPr id="6" name="Скругленный прямоугольник 17"/>
          <p:cNvSpPr/>
          <p:nvPr/>
        </p:nvSpPr>
        <p:spPr bwMode="auto">
          <a:xfrm>
            <a:off x="179388" y="6381750"/>
            <a:ext cx="8640762" cy="3603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организация управления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 flipH="1">
            <a:off x="9144000" y="0"/>
            <a:ext cx="4603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4603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39750" y="2876550"/>
            <a:ext cx="800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/>
            <a:r>
              <a:rPr lang="ru-RU" sz="2400" b="1"/>
              <a:t>Основные виды МПО и их краткое содержание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025"/>
          <p:cNvSpPr txBox="1">
            <a:spLocks noChangeArrowheads="1"/>
          </p:cNvSpPr>
          <p:nvPr/>
        </p:nvSpPr>
        <p:spPr bwMode="auto">
          <a:xfrm>
            <a:off x="684213" y="260350"/>
            <a:ext cx="741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Основными видами морально-психологического обеспечения</a:t>
            </a:r>
            <a:r>
              <a:rPr lang="ru-RU" b="1" i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являются:</a:t>
            </a:r>
          </a:p>
        </p:txBody>
      </p:sp>
      <p:sp>
        <p:nvSpPr>
          <p:cNvPr id="8208" name="AutoShape 16"/>
          <p:cNvSpPr>
            <a:spLocks noChangeArrowheads="1"/>
          </p:cNvSpPr>
          <p:nvPr/>
        </p:nvSpPr>
        <p:spPr bwMode="auto">
          <a:xfrm>
            <a:off x="468313" y="908050"/>
            <a:ext cx="2376487" cy="2592388"/>
          </a:xfrm>
          <a:prstGeom prst="roundRect">
            <a:avLst>
              <a:gd name="adj" fmla="val 16667"/>
            </a:avLst>
          </a:prstGeom>
          <a:solidFill>
            <a:srgbClr val="BFCD3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BFCD3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Информационно-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воспитательная 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работа</a:t>
            </a:r>
          </a:p>
        </p:txBody>
      </p:sp>
      <p:sp>
        <p:nvSpPr>
          <p:cNvPr id="8209" name="AutoShape 17"/>
          <p:cNvSpPr>
            <a:spLocks noChangeArrowheads="1"/>
          </p:cNvSpPr>
          <p:nvPr/>
        </p:nvSpPr>
        <p:spPr bwMode="auto">
          <a:xfrm>
            <a:off x="3132138" y="908050"/>
            <a:ext cx="2376487" cy="2592388"/>
          </a:xfrm>
          <a:prstGeom prst="roundRect">
            <a:avLst>
              <a:gd name="adj" fmla="val 16667"/>
            </a:avLst>
          </a:prstGeom>
          <a:solidFill>
            <a:srgbClr val="BFCD3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BFCD3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Психологическая 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работа</a:t>
            </a:r>
          </a:p>
        </p:txBody>
      </p:sp>
      <p:sp>
        <p:nvSpPr>
          <p:cNvPr id="8210" name="AutoShape 18"/>
          <p:cNvSpPr>
            <a:spLocks noChangeArrowheads="1"/>
          </p:cNvSpPr>
          <p:nvPr/>
        </p:nvSpPr>
        <p:spPr bwMode="auto">
          <a:xfrm>
            <a:off x="5867400" y="908050"/>
            <a:ext cx="2376488" cy="2592388"/>
          </a:xfrm>
          <a:prstGeom prst="roundRect">
            <a:avLst>
              <a:gd name="adj" fmla="val 16667"/>
            </a:avLst>
          </a:prstGeom>
          <a:solidFill>
            <a:srgbClr val="BFCD3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BFCD3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Военно-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социальная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работа</a:t>
            </a:r>
          </a:p>
        </p:txBody>
      </p:sp>
      <p:sp>
        <p:nvSpPr>
          <p:cNvPr id="8212" name="AutoShape 20"/>
          <p:cNvSpPr>
            <a:spLocks noChangeArrowheads="1"/>
          </p:cNvSpPr>
          <p:nvPr/>
        </p:nvSpPr>
        <p:spPr bwMode="auto">
          <a:xfrm>
            <a:off x="395288" y="3933825"/>
            <a:ext cx="2376487" cy="2592388"/>
          </a:xfrm>
          <a:prstGeom prst="roundRect">
            <a:avLst>
              <a:gd name="adj" fmla="val 16667"/>
            </a:avLst>
          </a:prstGeom>
          <a:solidFill>
            <a:srgbClr val="BFCD3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BFCD3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Культурно-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досуговая </a:t>
            </a:r>
          </a:p>
          <a:p>
            <a:pPr algn="ctr"/>
            <a:r>
              <a:rPr lang="ru-RU" b="1">
                <a:effectLst>
                  <a:outerShdw blurRad="38100" dist="38100" dir="2700000" algn="tl">
                    <a:srgbClr val="FFFFFF"/>
                  </a:outerShdw>
                </a:effectLst>
              </a:rPr>
              <a:t>работа</a:t>
            </a:r>
            <a:r>
              <a:rPr lang="ru-RU"/>
              <a:t> </a:t>
            </a:r>
          </a:p>
        </p:txBody>
      </p:sp>
      <p:sp>
        <p:nvSpPr>
          <p:cNvPr id="8213" name="AutoShape 21"/>
          <p:cNvSpPr>
            <a:spLocks noChangeArrowheads="1"/>
          </p:cNvSpPr>
          <p:nvPr/>
        </p:nvSpPr>
        <p:spPr bwMode="auto">
          <a:xfrm>
            <a:off x="5940425" y="3933825"/>
            <a:ext cx="2376488" cy="2592388"/>
          </a:xfrm>
          <a:prstGeom prst="roundRect">
            <a:avLst>
              <a:gd name="adj" fmla="val 16667"/>
            </a:avLst>
          </a:prstGeom>
          <a:solidFill>
            <a:srgbClr val="BFCD3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BFCD3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 b="1"/>
              <a:t>Обеспечение </a:t>
            </a:r>
          </a:p>
          <a:p>
            <a:pPr algn="ctr"/>
            <a:r>
              <a:rPr lang="ru-RU" b="1"/>
              <a:t>войск </a:t>
            </a:r>
          </a:p>
          <a:p>
            <a:pPr algn="ctr"/>
            <a:r>
              <a:rPr lang="ru-RU" b="1"/>
              <a:t>техническими</a:t>
            </a:r>
          </a:p>
          <a:p>
            <a:pPr algn="ctr"/>
            <a:r>
              <a:rPr lang="ru-RU" b="1"/>
              <a:t> средствами </a:t>
            </a:r>
          </a:p>
          <a:p>
            <a:pPr algn="ctr"/>
            <a:r>
              <a:rPr lang="ru-RU" b="1"/>
              <a:t>воспитания</a:t>
            </a:r>
            <a:r>
              <a:rPr lang="ru-RU"/>
              <a:t> </a:t>
            </a:r>
          </a:p>
        </p:txBody>
      </p:sp>
      <p:sp>
        <p:nvSpPr>
          <p:cNvPr id="8214" name="AutoShape 22"/>
          <p:cNvSpPr>
            <a:spLocks noChangeArrowheads="1"/>
          </p:cNvSpPr>
          <p:nvPr/>
        </p:nvSpPr>
        <p:spPr bwMode="auto">
          <a:xfrm>
            <a:off x="3203575" y="3933825"/>
            <a:ext cx="2376488" cy="2592388"/>
          </a:xfrm>
          <a:prstGeom prst="roundRect">
            <a:avLst>
              <a:gd name="adj" fmla="val 16667"/>
            </a:avLst>
          </a:prstGeom>
          <a:solidFill>
            <a:srgbClr val="BFCD3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BFCD3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 b="1"/>
              <a:t>Защита </a:t>
            </a:r>
          </a:p>
          <a:p>
            <a:pPr algn="ctr"/>
            <a:r>
              <a:rPr lang="ru-RU" b="1"/>
              <a:t>личного состава </a:t>
            </a:r>
          </a:p>
          <a:p>
            <a:pPr algn="ctr"/>
            <a:r>
              <a:rPr lang="ru-RU" b="1"/>
              <a:t>частей и </a:t>
            </a:r>
          </a:p>
          <a:p>
            <a:pPr algn="ctr"/>
            <a:r>
              <a:rPr lang="ru-RU" b="1"/>
              <a:t>подразделений</a:t>
            </a:r>
          </a:p>
          <a:p>
            <a:pPr algn="ctr"/>
            <a:r>
              <a:rPr lang="ru-RU" b="1"/>
              <a:t> связи от </a:t>
            </a:r>
          </a:p>
          <a:p>
            <a:pPr algn="ctr"/>
            <a:r>
              <a:rPr lang="ru-RU" b="1"/>
              <a:t>информационно-</a:t>
            </a:r>
          </a:p>
          <a:p>
            <a:pPr algn="ctr"/>
            <a:r>
              <a:rPr lang="ru-RU" b="1"/>
              <a:t>психологического </a:t>
            </a:r>
          </a:p>
          <a:p>
            <a:pPr algn="ctr"/>
            <a:r>
              <a:rPr lang="ru-RU" b="1"/>
              <a:t>воздействия </a:t>
            </a:r>
          </a:p>
          <a:p>
            <a:pPr algn="ctr"/>
            <a:r>
              <a:rPr lang="ru-RU" b="1"/>
              <a:t>противника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4" name="AutoShape 10"/>
          <p:cNvSpPr>
            <a:spLocks noChangeArrowheads="1"/>
          </p:cNvSpPr>
          <p:nvPr/>
        </p:nvSpPr>
        <p:spPr bwMode="auto">
          <a:xfrm>
            <a:off x="0" y="981075"/>
            <a:ext cx="8964613" cy="42481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250825" y="1844675"/>
            <a:ext cx="864076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r>
              <a:rPr lang="ru-RU" sz="2000" b="1" i="1">
                <a:solidFill>
                  <a:schemeClr val="bg2"/>
                </a:solidFill>
              </a:rPr>
              <a:t>Информационно-воспитательная работа</a:t>
            </a:r>
            <a:r>
              <a:rPr lang="ru-RU" sz="2000">
                <a:solidFill>
                  <a:schemeClr val="bg2"/>
                </a:solidFill>
              </a:rPr>
              <a:t> организуется и осуществляется в целях </a:t>
            </a:r>
          </a:p>
          <a:p>
            <a:r>
              <a:rPr lang="ru-RU" sz="2000">
                <a:solidFill>
                  <a:schemeClr val="bg2"/>
                </a:solidFill>
              </a:rPr>
              <a:t>военно-политического ориентирования личного состава, </a:t>
            </a:r>
          </a:p>
          <a:p>
            <a:r>
              <a:rPr lang="ru-RU" sz="2000">
                <a:solidFill>
                  <a:schemeClr val="bg2"/>
                </a:solidFill>
              </a:rPr>
              <a:t>формирования у него высоких морально-психологических качеств на основе утверждения в их сознании и поведении,</a:t>
            </a:r>
          </a:p>
          <a:p>
            <a:r>
              <a:rPr lang="ru-RU" sz="2000">
                <a:solidFill>
                  <a:schemeClr val="bg2"/>
                </a:solidFill>
              </a:rPr>
              <a:t> общественно-значимых идеалов, </a:t>
            </a:r>
          </a:p>
          <a:p>
            <a:r>
              <a:rPr lang="ru-RU" sz="2000">
                <a:solidFill>
                  <a:schemeClr val="bg2"/>
                </a:solidFill>
              </a:rPr>
              <a:t>идей патриотизма, мотивов, интересов </a:t>
            </a:r>
          </a:p>
          <a:p>
            <a:r>
              <a:rPr lang="ru-RU" sz="2000">
                <a:solidFill>
                  <a:schemeClr val="bg2"/>
                </a:solidFill>
              </a:rPr>
              <a:t>и высоких духовных потребностей.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Рисунок 5" descr="IMG_171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4149725"/>
            <a:ext cx="3611563" cy="27082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395288" y="404813"/>
            <a:ext cx="8569325" cy="5762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разъяснение военно-политической обстановки, </a:t>
            </a:r>
          </a:p>
          <a:p>
            <a:pPr algn="ctr"/>
            <a:r>
              <a:rPr lang="ru-RU"/>
              <a:t>причин, целей, характера войны (вооруженного конфликта)</a:t>
            </a:r>
          </a:p>
        </p:txBody>
      </p:sp>
      <p:pic>
        <p:nvPicPr>
          <p:cNvPr id="12300" name="Рисунок 11"/>
          <p:cNvPicPr>
            <a:picLocks noChangeAspect="1" noChangeArrowheads="1"/>
          </p:cNvPicPr>
          <p:nvPr/>
        </p:nvPicPr>
        <p:blipFill>
          <a:blip r:embed="rId4" cstate="print"/>
          <a:srcRect l="33514" t="8820" r="34872" b="49396"/>
          <a:stretch>
            <a:fillRect/>
          </a:stretch>
        </p:blipFill>
        <p:spPr bwMode="auto">
          <a:xfrm>
            <a:off x="395288" y="1557338"/>
            <a:ext cx="3059112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Рисунок 13"/>
          <p:cNvPicPr>
            <a:picLocks noChangeAspect="1" noChangeArrowheads="1"/>
          </p:cNvPicPr>
          <p:nvPr/>
        </p:nvPicPr>
        <p:blipFill>
          <a:blip r:embed="rId4" cstate="print"/>
          <a:srcRect l="33514" t="50604" r="34872" b="6247"/>
          <a:stretch>
            <a:fillRect/>
          </a:stretch>
        </p:blipFill>
        <p:spPr bwMode="auto">
          <a:xfrm>
            <a:off x="4787900" y="1484313"/>
            <a:ext cx="3095625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12644" name="AutoShape 4"/>
          <p:cNvSpPr>
            <a:spLocks noChangeArrowheads="1"/>
          </p:cNvSpPr>
          <p:nvPr/>
        </p:nvSpPr>
        <p:spPr bwMode="auto">
          <a:xfrm>
            <a:off x="395288" y="404813"/>
            <a:ext cx="8569325" cy="5762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разъяснение личному составу его долга по защите Отечества</a:t>
            </a:r>
          </a:p>
        </p:txBody>
      </p:sp>
      <p:pic>
        <p:nvPicPr>
          <p:cNvPr id="112647" name="Рисунок 6" descr="P925010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4005263"/>
            <a:ext cx="2673350" cy="2000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2648" name="Рисунок 15" descr="100_1577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1341438"/>
            <a:ext cx="2944813" cy="2071687"/>
          </a:xfrm>
          <a:prstGeom prst="rect">
            <a:avLst/>
          </a:prstGeom>
          <a:noFill/>
          <a:ln w="19050">
            <a:solidFill>
              <a:srgbClr val="CC3300"/>
            </a:solidFill>
            <a:miter lim="800000"/>
            <a:headEnd/>
            <a:tailEnd/>
          </a:ln>
        </p:spPr>
      </p:pic>
      <p:pic>
        <p:nvPicPr>
          <p:cNvPr id="112649" name="Рисунок 14" descr="C:\Documents and Settings\Владимир\Рабочий стол\итоги года\фото\Фото Екатеринбург\IMG_183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50" y="1700213"/>
            <a:ext cx="4786313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14691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5762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перестройка сознания воинов-связистов</a:t>
            </a:r>
          </a:p>
          <a:p>
            <a:pPr algn="ctr"/>
            <a:r>
              <a:rPr lang="ru-RU"/>
              <a:t> с мирного на военное время в соответствии с поставленными задачами</a:t>
            </a:r>
          </a:p>
        </p:txBody>
      </p:sp>
      <p:pic>
        <p:nvPicPr>
          <p:cNvPr id="13" name="Рисунок 12" descr="гс"/>
          <p:cNvPicPr/>
          <p:nvPr/>
        </p:nvPicPr>
        <p:blipFill>
          <a:blip r:embed="rId3" cstate="print"/>
          <a:srcRect l="5042" t="1633"/>
          <a:stretch>
            <a:fillRect/>
          </a:stretch>
        </p:blipFill>
        <p:spPr bwMode="auto">
          <a:xfrm>
            <a:off x="179388" y="1125538"/>
            <a:ext cx="2357437" cy="278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 descr="Офицеры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775" y="1125538"/>
            <a:ext cx="2543175" cy="278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 descr="они сражались за родину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1196975"/>
            <a:ext cx="2295525" cy="272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 descr="К 3"/>
          <p:cNvPicPr/>
          <p:nvPr/>
        </p:nvPicPr>
        <p:blipFill>
          <a:blip r:embed="rId6" cstate="print"/>
          <a:srcRect l="17928" t="1785" r="5704" b="2817"/>
          <a:stretch>
            <a:fillRect/>
          </a:stretch>
        </p:blipFill>
        <p:spPr bwMode="auto">
          <a:xfrm>
            <a:off x="250825" y="4437063"/>
            <a:ext cx="1314450" cy="195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 descr="К 4"/>
          <p:cNvPicPr/>
          <p:nvPr/>
        </p:nvPicPr>
        <p:blipFill>
          <a:blip r:embed="rId7" cstate="print"/>
          <a:srcRect l="18228" t="1274" r="3496" b="2406"/>
          <a:stretch>
            <a:fillRect/>
          </a:stretch>
        </p:blipFill>
        <p:spPr bwMode="auto">
          <a:xfrm>
            <a:off x="1979613" y="3933825"/>
            <a:ext cx="1314450" cy="19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 descr="F:\книги 2.jpg"/>
          <p:cNvPicPr/>
          <p:nvPr/>
        </p:nvPicPr>
        <p:blipFill>
          <a:blip r:embed="rId8" cstate="print"/>
          <a:srcRect l="51190" t="2646" r="5086" b="2103"/>
          <a:stretch>
            <a:fillRect/>
          </a:stretch>
        </p:blipFill>
        <p:spPr bwMode="auto">
          <a:xfrm>
            <a:off x="3851275" y="3644900"/>
            <a:ext cx="1314450" cy="19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 descr="F:\книги 1.jpg"/>
          <p:cNvPicPr/>
          <p:nvPr/>
        </p:nvPicPr>
        <p:blipFill>
          <a:blip r:embed="rId9" cstate="print"/>
          <a:srcRect l="1736" t="3322" r="53575" b="710"/>
          <a:stretch>
            <a:fillRect/>
          </a:stretch>
        </p:blipFill>
        <p:spPr bwMode="auto">
          <a:xfrm>
            <a:off x="6084888" y="3429000"/>
            <a:ext cx="1314450" cy="195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/>
          <p:cNvSpPr>
            <a:spLocks noChangeArrowheads="1"/>
          </p:cNvSpPr>
          <p:nvPr/>
        </p:nvSpPr>
        <p:spPr bwMode="auto">
          <a:xfrm>
            <a:off x="142845" y="1357298"/>
            <a:ext cx="860904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/>
            <a:endParaRPr lang="ru-RU" sz="3600" b="1" dirty="0"/>
          </a:p>
          <a:p>
            <a:pPr marL="457200" indent="-457200" algn="just"/>
            <a:r>
              <a:rPr lang="ru-RU" sz="3600" b="1" dirty="0" smtClean="0">
                <a:latin typeface="Arial Unicode MS" pitchFamily="34" charset="-128"/>
              </a:rPr>
              <a:t>1.Морально-психологического </a:t>
            </a:r>
            <a:r>
              <a:rPr lang="ru-RU" sz="3600" b="1" dirty="0">
                <a:latin typeface="Arial Unicode MS" pitchFamily="34" charset="-128"/>
              </a:rPr>
              <a:t>обеспечение, </a:t>
            </a:r>
            <a:r>
              <a:rPr lang="ru-RU" sz="3600" b="1" dirty="0" smtClean="0">
                <a:latin typeface="Arial Unicode MS" pitchFamily="34" charset="-128"/>
              </a:rPr>
              <a:t>его содержание </a:t>
            </a:r>
            <a:r>
              <a:rPr lang="ru-RU" sz="3600" b="1" dirty="0">
                <a:latin typeface="Arial Unicode MS" pitchFamily="34" charset="-128"/>
              </a:rPr>
              <a:t>и порядок осуществления.</a:t>
            </a:r>
          </a:p>
          <a:p>
            <a:pPr marL="457200" indent="-457200" algn="just"/>
            <a:endParaRPr lang="ru-RU" sz="3600" b="1" dirty="0">
              <a:latin typeface="Arial Unicode MS" pitchFamily="34" charset="-128"/>
            </a:endParaRPr>
          </a:p>
          <a:p>
            <a:pPr marL="457200" indent="-457200" algn="just"/>
            <a:r>
              <a:rPr lang="ru-RU" sz="3600" b="1" dirty="0">
                <a:latin typeface="Arial Unicode MS" pitchFamily="34" charset="-128"/>
              </a:rPr>
              <a:t>2. Основные виды МПО и их краткое содержание.</a:t>
            </a:r>
            <a:endParaRPr lang="ru-RU" sz="3600" b="1" dirty="0"/>
          </a:p>
          <a:p>
            <a:pPr marL="457200" indent="-457200" algn="just"/>
            <a:endParaRPr lang="ru-RU" sz="3600" b="1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92075"/>
            <a:ext cx="9144000" cy="55562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  <p:txBody>
          <a:bodyPr lIns="92035" tIns="154781" rIns="92035" bIns="154781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b="1">
                <a:latin typeface="Tahoma" pitchFamily="34" charset="0"/>
                <a:cs typeface="Tahoma" pitchFamily="34" charset="0"/>
              </a:rPr>
              <a:t>   </a:t>
            </a:r>
            <a:r>
              <a:rPr lang="ru-RU" b="1">
                <a:cs typeface="Tahoma" pitchFamily="34" charset="0"/>
              </a:rPr>
              <a:t>УЧЕБНЫЕ ВОПРОСЫ</a:t>
            </a:r>
            <a:endParaRPr lang="ru-RU" b="1">
              <a:solidFill>
                <a:srgbClr val="99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16739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7921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доведение и разъяснение личному составу решений органов государственной</a:t>
            </a:r>
          </a:p>
          <a:p>
            <a:pPr algn="ctr"/>
            <a:r>
              <a:rPr lang="ru-RU"/>
              <a:t> власти и военного управления, боевых задач, их важности и значения, </a:t>
            </a:r>
          </a:p>
          <a:p>
            <a:pPr algn="ctr"/>
            <a:r>
              <a:rPr lang="ru-RU"/>
              <a:t>способов выполнения</a:t>
            </a:r>
          </a:p>
        </p:txBody>
      </p:sp>
      <p:pic>
        <p:nvPicPr>
          <p:cNvPr id="116743" name="Picture 4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298575"/>
            <a:ext cx="7840663" cy="555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18787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7921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разъяснение ответственности за воинские преступления,</a:t>
            </a:r>
          </a:p>
          <a:p>
            <a:pPr algn="ctr"/>
            <a:r>
              <a:rPr lang="ru-RU"/>
              <a:t> невыполнение боевых задач, приказов, решительное пресечение элементов </a:t>
            </a:r>
          </a:p>
          <a:p>
            <a:pPr algn="ctr"/>
            <a:r>
              <a:rPr lang="ru-RU"/>
              <a:t>трусости, малодушия и моральной неустойчивости</a:t>
            </a:r>
          </a:p>
        </p:txBody>
      </p:sp>
      <p:pic>
        <p:nvPicPr>
          <p:cNvPr id="118790" name="Рисунок 12" descr="IMGP163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341438"/>
            <a:ext cx="4537075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15" descr="STP65751"/>
          <p:cNvPicPr>
            <a:picLocks noChangeAspect="1" noChangeArrowheads="1"/>
          </p:cNvPicPr>
          <p:nvPr/>
        </p:nvPicPr>
        <p:blipFill>
          <a:blip r:embed="rId4" cstate="print"/>
          <a:srcRect t="4190"/>
          <a:stretch>
            <a:fillRect/>
          </a:stretch>
        </p:blipFill>
        <p:spPr bwMode="auto">
          <a:xfrm>
            <a:off x="4787900" y="2781300"/>
            <a:ext cx="4011613" cy="29829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20835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7921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популяризация примеров успешных действий наших войск</a:t>
            </a:r>
          </a:p>
        </p:txBody>
      </p:sp>
      <p:pic>
        <p:nvPicPr>
          <p:cNvPr id="79874" name="Picture 2" descr="F:\восток\30.06.2010 Князе-Волконский ОП\Изображение 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989" y="1420435"/>
            <a:ext cx="3514852" cy="2343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Рисунок 14" descr="_MG_7898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2281" y="1444188"/>
            <a:ext cx="3521898" cy="2346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 descr="IMGP231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1106" y="4010272"/>
            <a:ext cx="3661873" cy="2441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 descr="IMGP173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6" y="3868673"/>
            <a:ext cx="4021737" cy="2691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22883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7921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пропаганда опыта отличившихся,</a:t>
            </a:r>
          </a:p>
          <a:p>
            <a:pPr algn="ctr"/>
            <a:r>
              <a:rPr lang="ru-RU"/>
              <a:t> примеров умелого взаимодействия, поддержки и выручки в бою</a:t>
            </a:r>
          </a:p>
        </p:txBody>
      </p:sp>
      <p:pic>
        <p:nvPicPr>
          <p:cNvPr id="122884" name="Рисунок 6" descr="P925010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420938"/>
            <a:ext cx="2808287" cy="210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2886" name="Рисунок 6" descr="IMG_1714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538" y="2420938"/>
            <a:ext cx="2808287" cy="21066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24931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7921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информирование о новейших системах вооружения и техники противника, </a:t>
            </a:r>
          </a:p>
          <a:p>
            <a:pPr algn="ctr"/>
            <a:r>
              <a:rPr lang="ru-RU"/>
              <a:t>способах применения и характере их воздействия на наши войска, </a:t>
            </a:r>
          </a:p>
          <a:p>
            <a:pPr algn="ctr"/>
            <a:r>
              <a:rPr lang="ru-RU"/>
              <a:t>разъяснения способов индивидуальной и коллективной защиты</a:t>
            </a:r>
          </a:p>
        </p:txBody>
      </p:sp>
      <p:pic>
        <p:nvPicPr>
          <p:cNvPr id="124934" name="Picture 739" descr="t90_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557338"/>
            <a:ext cx="5178425" cy="3143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4935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3933825"/>
            <a:ext cx="4352925" cy="27051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1042988" y="-25400"/>
            <a:ext cx="675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ru-RU" sz="2000" b="1" i="1">
                <a:solidFill>
                  <a:srgbClr val="FF3300"/>
                </a:solidFill>
              </a:rPr>
              <a:t>Задачи информационно-воспитательной работы</a:t>
            </a:r>
          </a:p>
        </p:txBody>
      </p:sp>
      <p:sp>
        <p:nvSpPr>
          <p:cNvPr id="126979" name="AutoShape 3"/>
          <p:cNvSpPr>
            <a:spLocks noChangeArrowheads="1"/>
          </p:cNvSpPr>
          <p:nvPr/>
        </p:nvSpPr>
        <p:spPr bwMode="auto">
          <a:xfrm>
            <a:off x="395288" y="404813"/>
            <a:ext cx="8569325" cy="792162"/>
          </a:xfrm>
          <a:prstGeom prst="roundRect">
            <a:avLst>
              <a:gd name="adj" fmla="val 16667"/>
            </a:avLst>
          </a:prstGeom>
          <a:solidFill>
            <a:srgbClr val="DEED1F"/>
          </a:solidFill>
          <a:ln w="9525">
            <a:noFill/>
            <a:round/>
            <a:headEnd/>
            <a:tailEnd/>
          </a:ln>
          <a:effectLst>
            <a:prstShdw prst="shdw17" dist="17961" dir="2700000">
              <a:srgbClr val="DEED1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/>
            <a:r>
              <a:rPr lang="ru-RU"/>
              <a:t>формирование у военнослужащих чувства личной ответственности за </a:t>
            </a:r>
          </a:p>
          <a:p>
            <a:pPr algn="ctr"/>
            <a:r>
              <a:rPr lang="ru-RU"/>
              <a:t>постоянную боевую готовность техники связи, </a:t>
            </a:r>
          </a:p>
          <a:p>
            <a:pPr algn="ctr"/>
            <a:r>
              <a:rPr lang="ru-RU"/>
              <a:t>ее умелое и эффективное использование и другие задачи</a:t>
            </a:r>
          </a:p>
        </p:txBody>
      </p:sp>
      <p:pic>
        <p:nvPicPr>
          <p:cNvPr id="126982" name="Picture 6" descr="crotl_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484313"/>
            <a:ext cx="3071812" cy="19462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6983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0" y="3789363"/>
            <a:ext cx="4643438" cy="289242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26984" name="Picture 4" descr="047_IMG_2981V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9338" y="1557338"/>
            <a:ext cx="3214687" cy="1851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Психологическая работа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 организуется и осуществляется в целях: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640762" cy="14398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формирования у личного состава психологических качеств, обеспечивающих их устойчивость и готовность выполнить боевую задачу в любых условиях обстановки 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3068638"/>
            <a:ext cx="8640763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достижения у личного состава высокой боевой активности 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4221163"/>
            <a:ext cx="8640762" cy="10080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способности переносить высокие нервно-психологические нагрузки 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5589588"/>
            <a:ext cx="8640762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сохранять боеспособность при выполнении задач в бою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психологической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640762" cy="14398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формирование психологической устойчивости и готовности личного состава выполнить задачи по обеспечению связи в бою 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3068638"/>
            <a:ext cx="8640763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осуществление психологического сопровождения действий частей и подразделений связи 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4221163"/>
            <a:ext cx="8640762" cy="10080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психологическую помощь и реабилитацию, а также физических сил военнослужащих по окончании боя 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5589588"/>
            <a:ext cx="8640762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проведение мероприятий по снижению психогенных потерь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Военно-социальная работа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 организуется и осуществляется в целях: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640762" cy="14398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создания социальных условий для эффективного выполнения военнослужащими служебных обязанностей в ходе повседневной и боевой деятельности войск 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3068638"/>
            <a:ext cx="8640763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поддержания правопорядка и воинской дисциплины 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4508500"/>
            <a:ext cx="8640762" cy="10080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практической реализации социальных гарантий военнослужащих и членов их семей, предусмотренных законами и иными нормативными правовыми актами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327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военно-социальной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654050"/>
            <a:ext cx="8640762" cy="79057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реализация мер по обеспечению социальной защиты военнослужащих и членов их семей в соответствии с законодательством Российской Федерации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484313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соблюдение международных правил ведения военных действий, обращения с ранеными и больными, гражданским населением в районе боевых действий, а также военнопленными </a:t>
            </a:r>
          </a:p>
          <a:p>
            <a:endParaRPr lang="ru-RU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492375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изучение и прогнозирование развития социальных процессов в воинских коллективах и районах дислокации войск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213100"/>
            <a:ext cx="8640762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определение уровня социальной защищенности военнослужащих и членов их семей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4005263"/>
            <a:ext cx="8640762" cy="10080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организация и проведение правового воспитания различных категорий военнослужащих и оказание индивидуальной социальной помощи различным категориям военнослужащих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5084763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обучение командиров, других должностных лиц правовым основам служебной деятельности по осуществлению социальной защиты подчиненных</a:t>
            </a:r>
          </a:p>
        </p:txBody>
      </p:sp>
      <p:sp>
        <p:nvSpPr>
          <p:cNvPr id="6" name="Скругленный прямоугольник 17"/>
          <p:cNvSpPr/>
          <p:nvPr/>
        </p:nvSpPr>
        <p:spPr bwMode="auto">
          <a:xfrm>
            <a:off x="107950" y="6137275"/>
            <a:ext cx="8640763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рассмотрение и разрешение жалоб и заявлений по социальным вопросам военнослужащих и членов их семей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1025"/>
          <p:cNvSpPr txBox="1">
            <a:spLocks noChangeArrowheads="1"/>
          </p:cNvSpPr>
          <p:nvPr/>
        </p:nvSpPr>
        <p:spPr bwMode="auto">
          <a:xfrm>
            <a:off x="1187450" y="0"/>
            <a:ext cx="691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Морально-психологическое обеспечение - </a:t>
            </a:r>
            <a:r>
              <a:rPr lang="ru-RU" sz="2400" b="1" dirty="0">
                <a:solidFill>
                  <a:srgbClr val="0033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 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1406" y="533641"/>
            <a:ext cx="9001156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just"/>
            <a:r>
              <a:rPr lang="ru-RU" sz="2000" b="1" u="sng" dirty="0">
                <a:latin typeface="Calibri" pitchFamily="34" charset="0"/>
              </a:rPr>
              <a:t>один из основных видов всестороннего обеспечения операций и боевых действий войск (сил), комплекс согласованных по целям, задачам, направлениям, месту, времени, последовательности, привлекаемым силам и средствам действий, осуществляемых главнокомандующими, командующими, командирами (начальниками), штабами, органами воспитательной работы, другими органами государственного и военного управления и должностными лицами по формированию, поддержанию и восстановлению у личного состава войск (сил) высокого морально-психологического состояния и других качеств, обеспечивающих безусловное выполнение поставленных задач в любых условиях обстановки.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4088479"/>
            <a:ext cx="9144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algn="ctr"/>
            <a:r>
              <a:rPr lang="ru-RU" sz="2000" i="1" dirty="0">
                <a:solidFill>
                  <a:srgbClr val="FF3300"/>
                </a:solidFill>
              </a:rPr>
              <a:t>МПО</a:t>
            </a:r>
            <a:r>
              <a:rPr lang="ru-RU" sz="2000" i="1" dirty="0">
                <a:solidFill>
                  <a:schemeClr val="hlink"/>
                </a:solidFill>
              </a:rPr>
              <a:t>  </a:t>
            </a:r>
            <a:r>
              <a:rPr lang="ru-RU" sz="2000" i="1" dirty="0">
                <a:solidFill>
                  <a:schemeClr val="hlink"/>
                </a:solidFill>
                <a:latin typeface="Arial Unicode MS" pitchFamily="34" charset="-128"/>
              </a:rPr>
              <a:t>в частях и подразделениях связи организуется и осуществляется в целях формирования и поддержания у военнослужащих высокого морально-психологического состояния и других качеств, обеспечивающих боеспособность частей (подразделений) связи на уровне, необходимом для надежного выполнения поставленных задач по обеспечению непрерывного управления частями  (подразделениями) в мирное время, в угрожаемый период и военное время в любых условиях обстановки.</a:t>
            </a:r>
          </a:p>
          <a:p>
            <a:pPr algn="ctr"/>
            <a:r>
              <a:rPr lang="ru-RU" sz="2000" i="1" dirty="0">
                <a:solidFill>
                  <a:schemeClr val="hlink"/>
                </a:solidFill>
                <a:latin typeface="Arial Unicode MS" pitchFamily="34" charset="-128"/>
              </a:rPr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Культурно-досуговая работа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 организуется и осуществляется в целях: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640762" cy="50323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воспитания у личного состава средствами культуры и искусства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213360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высоких морально-психологических и боевых качеств</a:t>
            </a:r>
            <a:endParaRPr lang="ru-RU" sz="240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3068638"/>
            <a:ext cx="8640762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поддержания на должном уровне духовно-эмоционального состояния военнослужащих</a:t>
            </a:r>
            <a:endParaRPr lang="ru-RU" sz="240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4724400"/>
            <a:ext cx="8640762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мобилизация военнослужащих на успешное решение боевых задач</a:t>
            </a:r>
            <a:endParaRPr lang="ru-RU" sz="240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культурно-досуговой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908050"/>
            <a:ext cx="8640763" cy="7921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постоянное и всестороннее наращивание духовного и эмоционального состояния военнослужащих </a:t>
            </a:r>
          </a:p>
        </p:txBody>
      </p:sp>
      <p:pic>
        <p:nvPicPr>
          <p:cNvPr id="13" name="Рисунок 12" descr="C:\Documents and Settings\Admin\Рабочий стол\Итоги за 2010 год\Парад Победы 9.05.2010\20 стендов\3.jpg"/>
          <p:cNvPicPr/>
          <p:nvPr/>
        </p:nvPicPr>
        <p:blipFill>
          <a:blip r:embed="rId3" cstate="print"/>
          <a:srcRect r="1556"/>
          <a:stretch>
            <a:fillRect/>
          </a:stretch>
        </p:blipFill>
        <p:spPr bwMode="auto">
          <a:xfrm>
            <a:off x="250825" y="1781175"/>
            <a:ext cx="3168650" cy="233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Рисунок 19" descr="D:\Информационно-пропагандистская работа\Выставка Победа в ВОВ 1941-1945\11.jpg"/>
          <p:cNvPicPr/>
          <p:nvPr/>
        </p:nvPicPr>
        <p:blipFill>
          <a:blip r:embed="rId4" cstate="print"/>
          <a:srcRect l="581" r="574"/>
          <a:stretch>
            <a:fillRect/>
          </a:stretch>
        </p:blipFill>
        <p:spPr bwMode="auto">
          <a:xfrm>
            <a:off x="4356100" y="1773238"/>
            <a:ext cx="3282950" cy="24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2347" name="Рисунок 10" descr="C:\Documents and Settings\Владимир\Рабочий стол\итоги года\фото\Фото Екатеринбург\IMG_18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975" y="4214813"/>
            <a:ext cx="3286125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культурно-досуговой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908050"/>
            <a:ext cx="8640763" cy="7921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обеспечение условий и организация досуга и полноценного отдыха личного состава с учетом боевой обстановки</a:t>
            </a:r>
          </a:p>
        </p:txBody>
      </p:sp>
      <p:pic>
        <p:nvPicPr>
          <p:cNvPr id="144393" name="Рисунок 15" descr="C:\Documents and Settings\Admin\Рабочий стол\Фото Мировой парень\UVM_9535.JPG"/>
          <p:cNvPicPr>
            <a:picLocks noChangeAspect="1" noChangeArrowheads="1"/>
          </p:cNvPicPr>
          <p:nvPr/>
        </p:nvPicPr>
        <p:blipFill>
          <a:blip r:embed="rId3" cstate="print"/>
          <a:srcRect b="1852"/>
          <a:stretch>
            <a:fillRect/>
          </a:stretch>
        </p:blipFill>
        <p:spPr bwMode="auto">
          <a:xfrm>
            <a:off x="971550" y="1916113"/>
            <a:ext cx="6862763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культурно-досуговой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908050"/>
            <a:ext cx="8640763" cy="10080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воспитание у военнослужащих верности воинскому долгу и отечественным традициям, мужества, смелости и отваги, утверждение в их сознании оптимизма и уверенности в своих силах </a:t>
            </a:r>
          </a:p>
          <a:p>
            <a:endParaRPr lang="ru-RU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33800" name="Рисунок 14"/>
          <p:cNvPicPr>
            <a:picLocks noChangeAspect="1" noChangeArrowheads="1"/>
          </p:cNvPicPr>
          <p:nvPr/>
        </p:nvPicPr>
        <p:blipFill>
          <a:blip r:embed="rId3" cstate="print"/>
          <a:srcRect l="1524" t="2011" r="2438"/>
          <a:stretch>
            <a:fillRect/>
          </a:stretch>
        </p:blipFill>
        <p:spPr bwMode="auto">
          <a:xfrm>
            <a:off x="4761" y="2068511"/>
            <a:ext cx="4500594" cy="3481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898" name="Picture 2" descr="F:\восток\Морально - психологическое обеспечение\Сергеевка\100_7669.JPG"/>
          <p:cNvPicPr>
            <a:picLocks noChangeAspect="1" noChangeArrowheads="1"/>
          </p:cNvPicPr>
          <p:nvPr/>
        </p:nvPicPr>
        <p:blipFill>
          <a:blip r:embed="rId4" cstate="print"/>
          <a:srcRect t="8600"/>
          <a:stretch>
            <a:fillRect/>
          </a:stretch>
        </p:blipFill>
        <p:spPr bwMode="auto">
          <a:xfrm>
            <a:off x="4435446" y="3365483"/>
            <a:ext cx="4430698" cy="303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культурно-досуговой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908050"/>
            <a:ext cx="8640763" cy="10080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снятие стрессовых состояний и морально-психологическая реабилитация личного состава</a:t>
            </a:r>
          </a:p>
        </p:txBody>
      </p:sp>
      <p:pic>
        <p:nvPicPr>
          <p:cNvPr id="148488" name="Рисунок 8" descr="DSC02313.jpg"/>
          <p:cNvPicPr>
            <a:picLocks noChangeAspect="1"/>
          </p:cNvPicPr>
          <p:nvPr/>
        </p:nvPicPr>
        <p:blipFill>
          <a:blip r:embed="rId3" cstate="print"/>
          <a:srcRect l="9615"/>
          <a:stretch>
            <a:fillRect/>
          </a:stretch>
        </p:blipFill>
        <p:spPr bwMode="auto">
          <a:xfrm>
            <a:off x="250825" y="1989138"/>
            <a:ext cx="2997200" cy="248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4157" y="1849421"/>
            <a:ext cx="4429156" cy="285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13934" y="4063574"/>
            <a:ext cx="4213907" cy="2789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культурно-досуговой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908050"/>
            <a:ext cx="8640763" cy="5762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культурно-художественное обслуживание войск</a:t>
            </a:r>
          </a:p>
        </p:txBody>
      </p:sp>
      <p:pic>
        <p:nvPicPr>
          <p:cNvPr id="9" name="Рисунок 8" descr="IMGP264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2" y="1632939"/>
            <a:ext cx="3269336" cy="2179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0538" name="Рисунок 15" descr="10.jpg"/>
          <p:cNvPicPr>
            <a:picLocks noChangeAspect="1"/>
          </p:cNvPicPr>
          <p:nvPr/>
        </p:nvPicPr>
        <p:blipFill>
          <a:blip r:embed="rId4" cstate="print"/>
          <a:srcRect l="17188" t="29166" r="5469" b="16324"/>
          <a:stretch>
            <a:fillRect/>
          </a:stretch>
        </p:blipFill>
        <p:spPr bwMode="auto">
          <a:xfrm>
            <a:off x="4427538" y="1773238"/>
            <a:ext cx="3816350" cy="20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IMGP324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3697" y="3490896"/>
            <a:ext cx="5036378" cy="3357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культурно-досуговой работы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836613"/>
            <a:ext cx="8640763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поддержание в воинских коллективах здоровой морально-психологической обстановки </a:t>
            </a:r>
          </a:p>
        </p:txBody>
      </p:sp>
      <p:pic>
        <p:nvPicPr>
          <p:cNvPr id="152585" name="Рисунок 8" descr="DSC02313.jpg"/>
          <p:cNvPicPr>
            <a:picLocks noChangeAspect="1"/>
          </p:cNvPicPr>
          <p:nvPr/>
        </p:nvPicPr>
        <p:blipFill>
          <a:blip r:embed="rId3" cstate="print"/>
          <a:srcRect l="9615"/>
          <a:stretch>
            <a:fillRect/>
          </a:stretch>
        </p:blipFill>
        <p:spPr bwMode="auto">
          <a:xfrm>
            <a:off x="250825" y="1628775"/>
            <a:ext cx="3357563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IMGP3378.JPG"/>
          <p:cNvPicPr>
            <a:picLocks noChangeAspect="1"/>
          </p:cNvPicPr>
          <p:nvPr/>
        </p:nvPicPr>
        <p:blipFill>
          <a:blip r:embed="rId4" cstate="print"/>
          <a:srcRect b="9677"/>
          <a:stretch>
            <a:fillRect/>
          </a:stretch>
        </p:blipFill>
        <p:spPr>
          <a:xfrm>
            <a:off x="4221164" y="1631950"/>
            <a:ext cx="4429124" cy="2738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 descr="IMGP2666.JPG"/>
          <p:cNvPicPr>
            <a:picLocks noChangeAspect="1"/>
          </p:cNvPicPr>
          <p:nvPr/>
        </p:nvPicPr>
        <p:blipFill>
          <a:blip r:embed="rId5" cstate="print"/>
          <a:srcRect l="10958" t="22603" r="9589" b="15753"/>
          <a:stretch>
            <a:fillRect/>
          </a:stretch>
        </p:blipFill>
        <p:spPr>
          <a:xfrm>
            <a:off x="1770063" y="4424346"/>
            <a:ext cx="4695857" cy="2428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Защита частей и подразделений связи от информационно-психологического воздействия противника</a:t>
            </a:r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 проводится в целях 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снижения опасности негативного информационного и психологического влияния на должностных лиц органов управления связью и личный состав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916113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обеспечения эффективного управления системой, частями и подразделениями связи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781300"/>
            <a:ext cx="8640762" cy="7921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создания благоприятных условий для применения частей и подразделений связи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789363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укрепления морально-психологического состояния личного состава частей и подразделений связи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4724400"/>
            <a:ext cx="8640762" cy="100965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своевременного предупреждения развития в подразделениях нежелательной идеологии и ее воздействия на командование и личный состав частей и подразделений связи.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-14814"/>
            <a:ext cx="8358214" cy="67440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защиты частей и подразделений связи от информационно-психологического воздействия противника</a:t>
            </a:r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 </a:t>
            </a:r>
            <a:endParaRPr lang="ru-RU" i="1">
              <a:solidFill>
                <a:schemeClr val="hlink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69215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разъяснение решений высших органов государственной власти и управления, задач, стоящих перед войсками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412875"/>
            <a:ext cx="8640762" cy="3603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анализ и прогнозирование информационной обстановки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1844675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сбор и обобщение данных об источниках отрицательного информационно-психологического воздействия на личный состав с выработкой конкретных мер по его нейтрализации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2852738"/>
            <a:ext cx="8640762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нейтрализация информационно-психологического воздействия противника, недопущение деморализации, морально-психологического подавления войск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3716338"/>
            <a:ext cx="8640762" cy="10080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проведение информационно-психологических мероприятий, направленных на свои войска и местное население с целью защиты от негативного информационно-психологического воздействия противника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4797425"/>
            <a:ext cx="8640762" cy="10080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организация профилактических мер по предупреждению распространения ложных слухов среди личного состава, недопущению возникновения массовых негативных психических реакций</a:t>
            </a:r>
          </a:p>
        </p:txBody>
      </p:sp>
      <p:sp>
        <p:nvSpPr>
          <p:cNvPr id="6" name="Скругленный прямоугольник 17"/>
          <p:cNvSpPr/>
          <p:nvPr/>
        </p:nvSpPr>
        <p:spPr bwMode="auto">
          <a:xfrm>
            <a:off x="179388" y="5876925"/>
            <a:ext cx="8640762" cy="98107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пресечение слухов, негативных высказываний, противоправных действий и недопущение деморализации, дезинформации и снижения морально-психологического состояния войск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9420"/>
            <a:ext cx="8358214" cy="70781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Обеспечение частей и подразделений связи техническими средствами воспитания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организуется и осуществляется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в целях 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накопления до установленных норм запасов технических средств воспитания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916113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обеспечения технической исправности технических средств воспитания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781300"/>
            <a:ext cx="8640762" cy="7921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своевременной подготовки технических средств воспитания к применению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789363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своевременной  доставки технических средств воспитания войскам.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Цели морально-психологического обеспечения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достигаются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250825" y="692150"/>
            <a:ext cx="8572500" cy="5762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проведением информационно-воспитательной работы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484313"/>
            <a:ext cx="8572500" cy="108108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проведением мероприятий по защите личного состава частей и подразделений связи от информационно-психологического воздействия противника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781300"/>
            <a:ext cx="8572500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проведением психологической работой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3500438"/>
            <a:ext cx="8572500" cy="50323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проведением психологической работой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4365625"/>
            <a:ext cx="8572500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проведением военно-социальной работой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5013325"/>
            <a:ext cx="8572500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проведением культурно-досуговой работой</a:t>
            </a:r>
          </a:p>
        </p:txBody>
      </p:sp>
      <p:sp>
        <p:nvSpPr>
          <p:cNvPr id="6" name="Скругленный прямоугольник 17"/>
          <p:cNvSpPr/>
          <p:nvPr/>
        </p:nvSpPr>
        <p:spPr bwMode="auto">
          <a:xfrm>
            <a:off x="179388" y="5949950"/>
            <a:ext cx="8572500" cy="503238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обеспечением войск техническими средствами воспитания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85199"/>
            <a:ext cx="8358214" cy="674402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Задачи обеспечения войск техническими средствами воспитания</a:t>
            </a:r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69215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обеспечение войск техническими средствами воспитания текущего довольствия, правильное их распределение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412875"/>
            <a:ext cx="8640762" cy="3603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накопление мобилизационных ресурсов технических средств воспитания</a:t>
            </a:r>
          </a:p>
          <a:p>
            <a:endParaRPr lang="ru-RU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1844675"/>
            <a:ext cx="8640762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обеспечение техническими средствами воспитания резервов связи в ходе их развертывания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2852738"/>
            <a:ext cx="8640762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ремонт и восполнение потерь и некомплекта технических средств воспитания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3716338"/>
            <a:ext cx="8640762" cy="10080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обеспечение войск расходными материалами, инструментом, технологическим оборудованием, эксплуатационной, ремонтной и другой документацией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4797425"/>
            <a:ext cx="8640762" cy="10080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40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обучение специалистов приемам и способам применения технических средств воспитания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Box 14"/>
          <p:cNvSpPr txBox="1">
            <a:spLocks noChangeArrowheads="1"/>
          </p:cNvSpPr>
          <p:nvPr/>
        </p:nvSpPr>
        <p:spPr bwMode="auto">
          <a:xfrm>
            <a:off x="1258888" y="285750"/>
            <a:ext cx="7164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C00000"/>
                </a:solidFill>
                <a:latin typeface="Arial Black" pitchFamily="34" charset="0"/>
              </a:rPr>
              <a:t>Современные походные технические средства</a:t>
            </a:r>
          </a:p>
        </p:txBody>
      </p:sp>
      <p:pic>
        <p:nvPicPr>
          <p:cNvPr id="13" name="Picture 2" descr="C:\Documents and Settings\Admin\Рабочий стол\ГРУЗИЯ\SANY0358.JPG"/>
          <p:cNvPicPr>
            <a:picLocks noChangeAspect="1" noChangeArrowheads="1"/>
          </p:cNvPicPr>
          <p:nvPr/>
        </p:nvPicPr>
        <p:blipFill>
          <a:blip r:embed="rId3" cstate="print"/>
          <a:srcRect t="4460" b="4112"/>
          <a:stretch>
            <a:fillRect/>
          </a:stretch>
        </p:blipFill>
        <p:spPr bwMode="auto">
          <a:xfrm>
            <a:off x="2500298" y="2643182"/>
            <a:ext cx="2589104" cy="1775242"/>
          </a:xfrm>
          <a:prstGeom prst="roundRect">
            <a:avLst>
              <a:gd name="adj" fmla="val 12176"/>
            </a:avLst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 l="29670" r="16257"/>
          <a:stretch>
            <a:fillRect/>
          </a:stretch>
        </p:blipFill>
        <p:spPr bwMode="auto">
          <a:xfrm>
            <a:off x="69013" y="1142984"/>
            <a:ext cx="2368666" cy="3286148"/>
          </a:xfrm>
          <a:prstGeom prst="roundRect">
            <a:avLst>
              <a:gd name="adj" fmla="val 7029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sp>
        <p:nvSpPr>
          <p:cNvPr id="16" name="AutoShape 57"/>
          <p:cNvSpPr>
            <a:spLocks noChangeArrowheads="1"/>
          </p:cNvSpPr>
          <p:nvPr/>
        </p:nvSpPr>
        <p:spPr bwMode="auto">
          <a:xfrm>
            <a:off x="69012" y="4572008"/>
            <a:ext cx="4145798" cy="2250578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headEnd/>
            <a:tailEnd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5782" tIns="47891" rIns="95782" bIns="47891" anchor="ctr"/>
          <a:lstStyle/>
          <a:p>
            <a:pPr algn="ctr">
              <a:lnSpc>
                <a:spcPts val="1800"/>
              </a:lnSpc>
              <a:defRPr/>
            </a:pPr>
            <a:r>
              <a:rPr lang="ru-RU" sz="1400">
                <a:solidFill>
                  <a:schemeClr val="tx1"/>
                </a:solidFill>
              </a:rPr>
              <a:t>Многофункциональный </a:t>
            </a:r>
          </a:p>
          <a:p>
            <a:pPr algn="ctr">
              <a:lnSpc>
                <a:spcPts val="1800"/>
              </a:lnSpc>
              <a:defRPr/>
            </a:pPr>
            <a:r>
              <a:rPr lang="ru-RU" sz="1400">
                <a:solidFill>
                  <a:schemeClr val="tx1"/>
                </a:solidFill>
              </a:rPr>
              <a:t>информационный комплекс</a:t>
            </a:r>
          </a:p>
          <a:p>
            <a:pPr algn="ctr">
              <a:defRPr/>
            </a:pPr>
            <a:endParaRPr lang="ru-RU" sz="1400">
              <a:solidFill>
                <a:schemeClr val="tx1"/>
              </a:solidFill>
            </a:endParaRP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 цифровой киновидеопоказ;</a:t>
            </a: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 получение цифровых киновидеокопий через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  спутник-ретранслятор;</a:t>
            </a: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 производительность до 500 фото 10х15 в час;</a:t>
            </a: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 голосовая и видеосвязь с выходом на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 телефонные сети общего пользования</a:t>
            </a:r>
          </a:p>
        </p:txBody>
      </p:sp>
      <p:sp>
        <p:nvSpPr>
          <p:cNvPr id="17" name="AutoShape 57"/>
          <p:cNvSpPr>
            <a:spLocks noChangeArrowheads="1"/>
          </p:cNvSpPr>
          <p:nvPr/>
        </p:nvSpPr>
        <p:spPr bwMode="auto">
          <a:xfrm>
            <a:off x="4500562" y="4786322"/>
            <a:ext cx="3929090" cy="1857388"/>
          </a:xfrm>
          <a:prstGeom prst="roundRect">
            <a:avLst>
              <a:gd name="adj" fmla="val 10362"/>
            </a:avLst>
          </a:prstGeom>
          <a:solidFill>
            <a:srgbClr val="99CCFF"/>
          </a:solidFill>
          <a:ln>
            <a:headEnd/>
            <a:tailEnd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5782" tIns="47891" rIns="95782" bIns="47891" anchor="ctr"/>
          <a:lstStyle/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Перспективный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походный кинотеатр</a:t>
            </a:r>
          </a:p>
          <a:p>
            <a:pPr algn="ctr">
              <a:defRPr/>
            </a:pPr>
            <a:endParaRPr lang="ru-RU" sz="1400">
              <a:solidFill>
                <a:schemeClr val="tx1"/>
              </a:solidFill>
            </a:endParaRP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коллективный просмотр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в составе мотострелковой роты;</a:t>
            </a: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многоканальное звуковое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сопровождение киновидеопоказа;</a:t>
            </a: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быстроразвертываемая сцена</a:t>
            </a:r>
          </a:p>
        </p:txBody>
      </p:sp>
      <p:sp>
        <p:nvSpPr>
          <p:cNvPr id="18" name="AutoShape 57"/>
          <p:cNvSpPr>
            <a:spLocks noChangeArrowheads="1"/>
          </p:cNvSpPr>
          <p:nvPr/>
        </p:nvSpPr>
        <p:spPr bwMode="auto">
          <a:xfrm>
            <a:off x="5643570" y="1000108"/>
            <a:ext cx="3286148" cy="2057620"/>
          </a:xfrm>
          <a:prstGeom prst="roundRect">
            <a:avLst>
              <a:gd name="adj" fmla="val 9613"/>
            </a:avLst>
          </a:prstGeom>
          <a:solidFill>
            <a:srgbClr val="99CCFF"/>
          </a:solidFill>
          <a:ln>
            <a:headEnd/>
            <a:tailEnd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5782" tIns="47891" rIns="95782" bIns="47891" anchor="ctr"/>
          <a:lstStyle/>
          <a:p>
            <a:pPr algn="ctr">
              <a:defRPr/>
            </a:pPr>
            <a:r>
              <a:rPr lang="ru-RU" sz="1600">
                <a:solidFill>
                  <a:schemeClr val="tx1"/>
                </a:solidFill>
              </a:rPr>
              <a:t>Перспективная цифровая </a:t>
            </a:r>
          </a:p>
          <a:p>
            <a:pPr algn="ctr">
              <a:defRPr/>
            </a:pPr>
            <a:r>
              <a:rPr lang="ru-RU" sz="1600">
                <a:solidFill>
                  <a:schemeClr val="tx1"/>
                </a:solidFill>
              </a:rPr>
              <a:t>автотипография</a:t>
            </a:r>
          </a:p>
          <a:p>
            <a:pPr algn="ctr">
              <a:defRPr/>
            </a:pPr>
            <a:endParaRPr lang="ru-RU" sz="1400">
              <a:solidFill>
                <a:schemeClr val="tx1"/>
              </a:solidFill>
            </a:endParaRP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 производительность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  до 10 000 отп. формата А3 в час;</a:t>
            </a:r>
          </a:p>
          <a:p>
            <a:pPr algn="ctr">
              <a:buFont typeface="Arial" charset="0"/>
              <a:buChar char="•"/>
              <a:defRPr/>
            </a:pPr>
            <a:r>
              <a:rPr lang="ru-RU" sz="1400">
                <a:solidFill>
                  <a:schemeClr val="tx1"/>
                </a:solidFill>
              </a:rPr>
              <a:t> высокоскоростной доступ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  к информационным ресурсам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  через заданные </a:t>
            </a:r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  спутники-ретрансляторы</a:t>
            </a:r>
          </a:p>
        </p:txBody>
      </p:sp>
      <p:pic>
        <p:nvPicPr>
          <p:cNvPr id="11" name="Picture 9" descr="C:\Documents and Settings\Admin\Рабочий стол\ГРУЗИЯ\SANY0354.JPG"/>
          <p:cNvPicPr>
            <a:picLocks noChangeAspect="1" noChangeArrowheads="1"/>
          </p:cNvPicPr>
          <p:nvPr/>
        </p:nvPicPr>
        <p:blipFill>
          <a:blip r:embed="rId5" cstate="print"/>
          <a:srcRect l="6628" t="7240" b="30011"/>
          <a:stretch>
            <a:fillRect/>
          </a:stretch>
        </p:blipFill>
        <p:spPr bwMode="auto">
          <a:xfrm>
            <a:off x="2928926" y="1142984"/>
            <a:ext cx="2533092" cy="1276780"/>
          </a:xfrm>
          <a:prstGeom prst="roundRect">
            <a:avLst>
              <a:gd name="adj" fmla="val 14013"/>
            </a:avLst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19" name="Рисунок 18" descr="Урал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7884" y="3214686"/>
            <a:ext cx="2428892" cy="1409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/>
          <p:cNvSpPr/>
          <p:nvPr/>
        </p:nvSpPr>
        <p:spPr bwMode="auto">
          <a:xfrm>
            <a:off x="0" y="214313"/>
            <a:ext cx="8950325" cy="714375"/>
          </a:xfrm>
          <a:custGeom>
            <a:avLst/>
            <a:gdLst>
              <a:gd name="connsiteX0" fmla="*/ 0 w 785818"/>
              <a:gd name="connsiteY0" fmla="*/ 0 h 714380"/>
              <a:gd name="connsiteX1" fmla="*/ 392909 w 785818"/>
              <a:gd name="connsiteY1" fmla="*/ 0 h 714380"/>
              <a:gd name="connsiteX2" fmla="*/ 724583 w 785818"/>
              <a:gd name="connsiteY2" fmla="*/ 165698 h 714380"/>
              <a:gd name="connsiteX3" fmla="*/ 724582 w 785818"/>
              <a:gd name="connsiteY3" fmla="*/ 548682 h 714380"/>
              <a:gd name="connsiteX4" fmla="*/ 392908 w 785818"/>
              <a:gd name="connsiteY4" fmla="*/ 714379 h 714380"/>
              <a:gd name="connsiteX5" fmla="*/ 0 w 785818"/>
              <a:gd name="connsiteY5" fmla="*/ 714380 h 714380"/>
              <a:gd name="connsiteX6" fmla="*/ 0 w 785818"/>
              <a:gd name="connsiteY6" fmla="*/ 0 h 714380"/>
              <a:gd name="connsiteX0" fmla="*/ 0 w 8950193"/>
              <a:gd name="connsiteY0" fmla="*/ 0 h 714380"/>
              <a:gd name="connsiteX1" fmla="*/ 8536873 w 8950193"/>
              <a:gd name="connsiteY1" fmla="*/ 0 h 714380"/>
              <a:gd name="connsiteX2" fmla="*/ 8868547 w 8950193"/>
              <a:gd name="connsiteY2" fmla="*/ 165698 h 714380"/>
              <a:gd name="connsiteX3" fmla="*/ 8868546 w 8950193"/>
              <a:gd name="connsiteY3" fmla="*/ 548682 h 714380"/>
              <a:gd name="connsiteX4" fmla="*/ 8536872 w 8950193"/>
              <a:gd name="connsiteY4" fmla="*/ 714379 h 714380"/>
              <a:gd name="connsiteX5" fmla="*/ 8143964 w 8950193"/>
              <a:gd name="connsiteY5" fmla="*/ 714380 h 714380"/>
              <a:gd name="connsiteX6" fmla="*/ 0 w 8950193"/>
              <a:gd name="connsiteY6" fmla="*/ 0 h 714380"/>
              <a:gd name="connsiteX0" fmla="*/ 0 w 8950193"/>
              <a:gd name="connsiteY0" fmla="*/ 0 h 714380"/>
              <a:gd name="connsiteX1" fmla="*/ 8536873 w 8950193"/>
              <a:gd name="connsiteY1" fmla="*/ 0 h 714380"/>
              <a:gd name="connsiteX2" fmla="*/ 8868547 w 8950193"/>
              <a:gd name="connsiteY2" fmla="*/ 165698 h 714380"/>
              <a:gd name="connsiteX3" fmla="*/ 8868546 w 8950193"/>
              <a:gd name="connsiteY3" fmla="*/ 548682 h 714380"/>
              <a:gd name="connsiteX4" fmla="*/ 8536872 w 8950193"/>
              <a:gd name="connsiteY4" fmla="*/ 714379 h 714380"/>
              <a:gd name="connsiteX5" fmla="*/ 0 w 8950193"/>
              <a:gd name="connsiteY5" fmla="*/ 714380 h 714380"/>
              <a:gd name="connsiteX6" fmla="*/ 0 w 8950193"/>
              <a:gd name="connsiteY6" fmla="*/ 0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50193" h="714380">
                <a:moveTo>
                  <a:pt x="0" y="0"/>
                </a:moveTo>
                <a:lnTo>
                  <a:pt x="8536873" y="0"/>
                </a:lnTo>
                <a:cubicBezTo>
                  <a:pt x="8671336" y="0"/>
                  <a:pt x="8796461" y="62510"/>
                  <a:pt x="8868547" y="165698"/>
                </a:cubicBezTo>
                <a:cubicBezTo>
                  <a:pt x="8950193" y="282571"/>
                  <a:pt x="8950193" y="431810"/>
                  <a:pt x="8868546" y="548682"/>
                </a:cubicBezTo>
                <a:cubicBezTo>
                  <a:pt x="8796459" y="651870"/>
                  <a:pt x="8671334" y="714379"/>
                  <a:pt x="8536872" y="714379"/>
                </a:cubicBezTo>
                <a:lnTo>
                  <a:pt x="0" y="71438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22531" name="Text Box 1025"/>
          <p:cNvSpPr txBox="1">
            <a:spLocks noChangeArrowheads="1"/>
          </p:cNvSpPr>
          <p:nvPr/>
        </p:nvSpPr>
        <p:spPr bwMode="auto">
          <a:xfrm>
            <a:off x="1500188" y="214313"/>
            <a:ext cx="7000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algn="ctr" eaLnBrk="0" hangingPunct="0"/>
            <a:r>
              <a:rPr kumimoji="1" lang="ru-RU" sz="2000">
                <a:solidFill>
                  <a:srgbClr val="800000"/>
                </a:solidFill>
                <a:latin typeface="Tahoma" pitchFamily="34" charset="0"/>
                <a:cs typeface="Tahoma" pitchFamily="34" charset="0"/>
              </a:rPr>
              <a:t>Походный многофункциональный информационный комплекс</a:t>
            </a:r>
            <a:endParaRPr lang="ru-RU">
              <a:solidFill>
                <a:srgbClr val="FF0000"/>
              </a:solidFill>
            </a:endParaRPr>
          </a:p>
        </p:txBody>
      </p:sp>
      <p:sp>
        <p:nvSpPr>
          <p:cNvPr id="22533" name="TextBox 11"/>
          <p:cNvSpPr txBox="1">
            <a:spLocks noChangeArrowheads="1"/>
          </p:cNvSpPr>
          <p:nvPr/>
        </p:nvSpPr>
        <p:spPr bwMode="auto">
          <a:xfrm>
            <a:off x="4500563" y="1184275"/>
            <a:ext cx="4357687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 b="1"/>
              <a:t>Предназначен </a:t>
            </a:r>
            <a:r>
              <a:rPr lang="ru-RU" sz="1600"/>
              <a:t>для организации культурно-досуговой и информационно-пропагандистской работы в полевых условиях в мирное и военное время. </a:t>
            </a:r>
          </a:p>
          <a:p>
            <a:r>
              <a:rPr lang="ru-RU" sz="1600"/>
              <a:t>В составе имеет разборный каркасный кинотеатр.</a:t>
            </a:r>
          </a:p>
          <a:p>
            <a:r>
              <a:rPr lang="ru-RU" sz="1600" b="1"/>
              <a:t>Возможности:</a:t>
            </a:r>
          </a:p>
        </p:txBody>
      </p:sp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285875"/>
            <a:ext cx="4264025" cy="524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5" name="TextBox 13"/>
          <p:cNvSpPr txBox="1">
            <a:spLocks noChangeArrowheads="1"/>
          </p:cNvSpPr>
          <p:nvPr/>
        </p:nvSpPr>
        <p:spPr bwMode="auto">
          <a:xfrm>
            <a:off x="4500563" y="2881313"/>
            <a:ext cx="4357687" cy="375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79388">
              <a:buFont typeface="Wingdings" pitchFamily="2" charset="2"/>
              <a:buChar char="§"/>
            </a:pPr>
            <a:r>
              <a:rPr lang="ru-RU" sz="1400"/>
              <a:t>показ цифровых копий фильмов в дневное и вечернее время в полевых условиях;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прием и трансляция на проекционный экран теле- и радиовещательных программ;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озвучивание при проведении массовых мероприятий в полевых условиях и в движении;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доступ к информационным ресурсам органов государственной власти и СМИ;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ведение цифровой фото- и видеосъемки;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распечатка и копирование раздаточных материалов;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создание и тиражирование на цифровых носителях собственных аудио и телепрограмм;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доступ в сеть </a:t>
            </a:r>
            <a:r>
              <a:rPr lang="en-US" sz="1400"/>
              <a:t>Internet </a:t>
            </a:r>
            <a:r>
              <a:rPr lang="ru-RU" sz="1400"/>
              <a:t>через ИСЗ; </a:t>
            </a:r>
          </a:p>
          <a:p>
            <a:pPr indent="179388">
              <a:buFont typeface="Wingdings" pitchFamily="2" charset="2"/>
              <a:buChar char="§"/>
            </a:pPr>
            <a:r>
              <a:rPr lang="ru-RU" sz="1400"/>
              <a:t>обеспечение телефонной, факсимильной и видео-конференц связи с родственниками военнослужащих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/>
          <p:cNvSpPr/>
          <p:nvPr/>
        </p:nvSpPr>
        <p:spPr bwMode="auto">
          <a:xfrm>
            <a:off x="0" y="214313"/>
            <a:ext cx="8950325" cy="714375"/>
          </a:xfrm>
          <a:custGeom>
            <a:avLst/>
            <a:gdLst>
              <a:gd name="connsiteX0" fmla="*/ 0 w 785818"/>
              <a:gd name="connsiteY0" fmla="*/ 0 h 714380"/>
              <a:gd name="connsiteX1" fmla="*/ 392909 w 785818"/>
              <a:gd name="connsiteY1" fmla="*/ 0 h 714380"/>
              <a:gd name="connsiteX2" fmla="*/ 724583 w 785818"/>
              <a:gd name="connsiteY2" fmla="*/ 165698 h 714380"/>
              <a:gd name="connsiteX3" fmla="*/ 724582 w 785818"/>
              <a:gd name="connsiteY3" fmla="*/ 548682 h 714380"/>
              <a:gd name="connsiteX4" fmla="*/ 392908 w 785818"/>
              <a:gd name="connsiteY4" fmla="*/ 714379 h 714380"/>
              <a:gd name="connsiteX5" fmla="*/ 0 w 785818"/>
              <a:gd name="connsiteY5" fmla="*/ 714380 h 714380"/>
              <a:gd name="connsiteX6" fmla="*/ 0 w 785818"/>
              <a:gd name="connsiteY6" fmla="*/ 0 h 714380"/>
              <a:gd name="connsiteX0" fmla="*/ 0 w 8950193"/>
              <a:gd name="connsiteY0" fmla="*/ 0 h 714380"/>
              <a:gd name="connsiteX1" fmla="*/ 8536873 w 8950193"/>
              <a:gd name="connsiteY1" fmla="*/ 0 h 714380"/>
              <a:gd name="connsiteX2" fmla="*/ 8868547 w 8950193"/>
              <a:gd name="connsiteY2" fmla="*/ 165698 h 714380"/>
              <a:gd name="connsiteX3" fmla="*/ 8868546 w 8950193"/>
              <a:gd name="connsiteY3" fmla="*/ 548682 h 714380"/>
              <a:gd name="connsiteX4" fmla="*/ 8536872 w 8950193"/>
              <a:gd name="connsiteY4" fmla="*/ 714379 h 714380"/>
              <a:gd name="connsiteX5" fmla="*/ 8143964 w 8950193"/>
              <a:gd name="connsiteY5" fmla="*/ 714380 h 714380"/>
              <a:gd name="connsiteX6" fmla="*/ 0 w 8950193"/>
              <a:gd name="connsiteY6" fmla="*/ 0 h 714380"/>
              <a:gd name="connsiteX0" fmla="*/ 0 w 8950193"/>
              <a:gd name="connsiteY0" fmla="*/ 0 h 714380"/>
              <a:gd name="connsiteX1" fmla="*/ 8536873 w 8950193"/>
              <a:gd name="connsiteY1" fmla="*/ 0 h 714380"/>
              <a:gd name="connsiteX2" fmla="*/ 8868547 w 8950193"/>
              <a:gd name="connsiteY2" fmla="*/ 165698 h 714380"/>
              <a:gd name="connsiteX3" fmla="*/ 8868546 w 8950193"/>
              <a:gd name="connsiteY3" fmla="*/ 548682 h 714380"/>
              <a:gd name="connsiteX4" fmla="*/ 8536872 w 8950193"/>
              <a:gd name="connsiteY4" fmla="*/ 714379 h 714380"/>
              <a:gd name="connsiteX5" fmla="*/ 0 w 8950193"/>
              <a:gd name="connsiteY5" fmla="*/ 714380 h 714380"/>
              <a:gd name="connsiteX6" fmla="*/ 0 w 8950193"/>
              <a:gd name="connsiteY6" fmla="*/ 0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50193" h="714380">
                <a:moveTo>
                  <a:pt x="0" y="0"/>
                </a:moveTo>
                <a:lnTo>
                  <a:pt x="8536873" y="0"/>
                </a:lnTo>
                <a:cubicBezTo>
                  <a:pt x="8671336" y="0"/>
                  <a:pt x="8796461" y="62510"/>
                  <a:pt x="8868547" y="165698"/>
                </a:cubicBezTo>
                <a:cubicBezTo>
                  <a:pt x="8950193" y="282571"/>
                  <a:pt x="8950193" y="431810"/>
                  <a:pt x="8868546" y="548682"/>
                </a:cubicBezTo>
                <a:cubicBezTo>
                  <a:pt x="8796459" y="651870"/>
                  <a:pt x="8671334" y="714379"/>
                  <a:pt x="8536872" y="714379"/>
                </a:cubicBezTo>
                <a:lnTo>
                  <a:pt x="0" y="71438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23555" name="Text Box 1025"/>
          <p:cNvSpPr txBox="1">
            <a:spLocks noChangeArrowheads="1"/>
          </p:cNvSpPr>
          <p:nvPr/>
        </p:nvSpPr>
        <p:spPr bwMode="auto">
          <a:xfrm>
            <a:off x="1500188" y="282575"/>
            <a:ext cx="7000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algn="ctr" eaLnBrk="0" hangingPunct="0"/>
            <a:r>
              <a:rPr kumimoji="1" lang="ru-RU" sz="2000">
                <a:solidFill>
                  <a:srgbClr val="800000"/>
                </a:solidFill>
                <a:latin typeface="Tahoma" pitchFamily="34" charset="0"/>
                <a:cs typeface="Tahoma" pitchFamily="34" charset="0"/>
              </a:rPr>
              <a:t>Походный комплекс оперативной печати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88" y="1285875"/>
            <a:ext cx="3429000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938" y="3179763"/>
            <a:ext cx="3859212" cy="353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Box 11"/>
          <p:cNvSpPr txBox="1">
            <a:spLocks noChangeArrowheads="1"/>
          </p:cNvSpPr>
          <p:nvPr/>
        </p:nvSpPr>
        <p:spPr bwMode="auto">
          <a:xfrm>
            <a:off x="71438" y="1285875"/>
            <a:ext cx="5357812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Предназначен для оперативного изготовления малотиражных газет, боевых листков, схем, карт, брошюр и различных типов печатной продукции форматов А3 и А4, а также на рулонных материалах шириной до  900 мм в полевых условиях с возможностью получения и передачи изданий в электронном виде</a:t>
            </a:r>
          </a:p>
        </p:txBody>
      </p:sp>
      <p:sp>
        <p:nvSpPr>
          <p:cNvPr id="23560" name="TextBox 12"/>
          <p:cNvSpPr txBox="1">
            <a:spLocks noChangeArrowheads="1"/>
          </p:cNvSpPr>
          <p:nvPr/>
        </p:nvSpPr>
        <p:spPr bwMode="auto">
          <a:xfrm>
            <a:off x="4071938" y="3659188"/>
            <a:ext cx="507206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142875">
              <a:spcAft>
                <a:spcPts val="600"/>
              </a:spcAft>
              <a:buFont typeface="Wingdings" pitchFamily="2" charset="2"/>
              <a:buChar char="§"/>
            </a:pPr>
            <a:r>
              <a:rPr lang="ru-RU" sz="1400"/>
              <a:t>Производительность до 9 тыс. отпечатков А3 в час.</a:t>
            </a:r>
          </a:p>
          <a:p>
            <a:pPr indent="142875">
              <a:spcAft>
                <a:spcPts val="600"/>
              </a:spcAft>
              <a:buFont typeface="Wingdings" pitchFamily="2" charset="2"/>
              <a:buChar char="§"/>
            </a:pPr>
            <a:r>
              <a:rPr lang="ru-RU" sz="1400"/>
              <a:t>Время готовности к тиражированию 20 мин. из походного положения, 2 мин. в развернутом положении.</a:t>
            </a:r>
          </a:p>
          <a:p>
            <a:pPr indent="142875">
              <a:spcAft>
                <a:spcPts val="600"/>
              </a:spcAft>
              <a:buFont typeface="Wingdings" pitchFamily="2" charset="2"/>
              <a:buChar char="§"/>
            </a:pPr>
            <a:r>
              <a:rPr lang="ru-RU" sz="1400"/>
              <a:t>Автоматизированный прием и запись</a:t>
            </a:r>
            <a:br>
              <a:rPr lang="ru-RU" sz="1400"/>
            </a:br>
            <a:r>
              <a:rPr lang="ru-RU" sz="1400"/>
              <a:t>информационных программ цифрового</a:t>
            </a:r>
            <a:br>
              <a:rPr lang="ru-RU" sz="1400"/>
            </a:br>
            <a:r>
              <a:rPr lang="ru-RU" sz="1400"/>
              <a:t>спутникового и эфирного телерадиовещания.</a:t>
            </a:r>
          </a:p>
          <a:p>
            <a:pPr indent="142875">
              <a:spcAft>
                <a:spcPts val="600"/>
              </a:spcAft>
              <a:buFont typeface="Wingdings" pitchFamily="2" charset="2"/>
              <a:buChar char="§"/>
            </a:pPr>
            <a:r>
              <a:rPr lang="ru-RU" sz="1400"/>
              <a:t>Изготовление в полевых условиях фотореалистичной погодоустойчивой продукции для наружной наглядной агитации и боевой подготовки до 30 кв. м в час.</a:t>
            </a:r>
          </a:p>
          <a:p>
            <a:pPr indent="142875">
              <a:spcAft>
                <a:spcPts val="600"/>
              </a:spcAft>
              <a:buFont typeface="Wingdings" pitchFamily="2" charset="2"/>
              <a:buChar char="§"/>
            </a:pPr>
            <a:r>
              <a:rPr lang="ru-RU" sz="1400"/>
              <a:t>Средства автономного бесперебойного электропитания до 8 часов работы.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9"/>
          <p:cNvSpPr/>
          <p:nvPr/>
        </p:nvSpPr>
        <p:spPr bwMode="auto">
          <a:xfrm>
            <a:off x="0" y="214313"/>
            <a:ext cx="8950325" cy="714375"/>
          </a:xfrm>
          <a:custGeom>
            <a:avLst/>
            <a:gdLst>
              <a:gd name="connsiteX0" fmla="*/ 0 w 785818"/>
              <a:gd name="connsiteY0" fmla="*/ 0 h 714380"/>
              <a:gd name="connsiteX1" fmla="*/ 392909 w 785818"/>
              <a:gd name="connsiteY1" fmla="*/ 0 h 714380"/>
              <a:gd name="connsiteX2" fmla="*/ 724583 w 785818"/>
              <a:gd name="connsiteY2" fmla="*/ 165698 h 714380"/>
              <a:gd name="connsiteX3" fmla="*/ 724582 w 785818"/>
              <a:gd name="connsiteY3" fmla="*/ 548682 h 714380"/>
              <a:gd name="connsiteX4" fmla="*/ 392908 w 785818"/>
              <a:gd name="connsiteY4" fmla="*/ 714379 h 714380"/>
              <a:gd name="connsiteX5" fmla="*/ 0 w 785818"/>
              <a:gd name="connsiteY5" fmla="*/ 714380 h 714380"/>
              <a:gd name="connsiteX6" fmla="*/ 0 w 785818"/>
              <a:gd name="connsiteY6" fmla="*/ 0 h 714380"/>
              <a:gd name="connsiteX0" fmla="*/ 0 w 8950193"/>
              <a:gd name="connsiteY0" fmla="*/ 0 h 714380"/>
              <a:gd name="connsiteX1" fmla="*/ 8536873 w 8950193"/>
              <a:gd name="connsiteY1" fmla="*/ 0 h 714380"/>
              <a:gd name="connsiteX2" fmla="*/ 8868547 w 8950193"/>
              <a:gd name="connsiteY2" fmla="*/ 165698 h 714380"/>
              <a:gd name="connsiteX3" fmla="*/ 8868546 w 8950193"/>
              <a:gd name="connsiteY3" fmla="*/ 548682 h 714380"/>
              <a:gd name="connsiteX4" fmla="*/ 8536872 w 8950193"/>
              <a:gd name="connsiteY4" fmla="*/ 714379 h 714380"/>
              <a:gd name="connsiteX5" fmla="*/ 8143964 w 8950193"/>
              <a:gd name="connsiteY5" fmla="*/ 714380 h 714380"/>
              <a:gd name="connsiteX6" fmla="*/ 0 w 8950193"/>
              <a:gd name="connsiteY6" fmla="*/ 0 h 714380"/>
              <a:gd name="connsiteX0" fmla="*/ 0 w 8950193"/>
              <a:gd name="connsiteY0" fmla="*/ 0 h 714380"/>
              <a:gd name="connsiteX1" fmla="*/ 8536873 w 8950193"/>
              <a:gd name="connsiteY1" fmla="*/ 0 h 714380"/>
              <a:gd name="connsiteX2" fmla="*/ 8868547 w 8950193"/>
              <a:gd name="connsiteY2" fmla="*/ 165698 h 714380"/>
              <a:gd name="connsiteX3" fmla="*/ 8868546 w 8950193"/>
              <a:gd name="connsiteY3" fmla="*/ 548682 h 714380"/>
              <a:gd name="connsiteX4" fmla="*/ 8536872 w 8950193"/>
              <a:gd name="connsiteY4" fmla="*/ 714379 h 714380"/>
              <a:gd name="connsiteX5" fmla="*/ 0 w 8950193"/>
              <a:gd name="connsiteY5" fmla="*/ 714380 h 714380"/>
              <a:gd name="connsiteX6" fmla="*/ 0 w 8950193"/>
              <a:gd name="connsiteY6" fmla="*/ 0 h 71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50193" h="714380">
                <a:moveTo>
                  <a:pt x="0" y="0"/>
                </a:moveTo>
                <a:lnTo>
                  <a:pt x="8536873" y="0"/>
                </a:lnTo>
                <a:cubicBezTo>
                  <a:pt x="8671336" y="0"/>
                  <a:pt x="8796461" y="62510"/>
                  <a:pt x="8868547" y="165698"/>
                </a:cubicBezTo>
                <a:cubicBezTo>
                  <a:pt x="8950193" y="282571"/>
                  <a:pt x="8950193" y="431810"/>
                  <a:pt x="8868546" y="548682"/>
                </a:cubicBezTo>
                <a:cubicBezTo>
                  <a:pt x="8796459" y="651870"/>
                  <a:pt x="8671334" y="714379"/>
                  <a:pt x="8536872" y="714379"/>
                </a:cubicBezTo>
                <a:lnTo>
                  <a:pt x="0" y="71438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44035" name="Text Box 1025"/>
          <p:cNvSpPr txBox="1">
            <a:spLocks noChangeArrowheads="1"/>
          </p:cNvSpPr>
          <p:nvPr/>
        </p:nvSpPr>
        <p:spPr bwMode="auto">
          <a:xfrm>
            <a:off x="1500188" y="282575"/>
            <a:ext cx="70008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60363" algn="ctr" eaLnBrk="0" hangingPunct="0"/>
            <a:r>
              <a:rPr kumimoji="1" lang="ru-RU" sz="2000">
                <a:solidFill>
                  <a:srgbClr val="800000"/>
                </a:solidFill>
                <a:latin typeface="Tahoma" pitchFamily="34" charset="0"/>
                <a:cs typeface="Tahoma" pitchFamily="34" charset="0"/>
              </a:rPr>
              <a:t>Демонстрация возможностей современных технических средств в полевых условиях</a:t>
            </a:r>
            <a:endParaRPr lang="ru-RU">
              <a:solidFill>
                <a:srgbClr val="FF0000"/>
              </a:solidFill>
            </a:endParaRPr>
          </a:p>
        </p:txBody>
      </p:sp>
      <p:pic>
        <p:nvPicPr>
          <p:cNvPr id="44036" name="Рисунок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052513"/>
            <a:ext cx="7124700" cy="497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Основные задачи морально-психологического обеспечения 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250825" y="692150"/>
            <a:ext cx="8572500" cy="15843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информирование подразделений и разъяснение государственной политики в области обороны и безопасности Российской Федерации, решений военно-политического руководства страны, важности решаемых задач по обеспечению управления войсками, поддержанию в боевой готовности техники связи и умелому её применению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2420938"/>
            <a:ext cx="8572500" cy="15113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формирование у личного состава готовности и способности успешно выполнить поставленные задачи в сложной, резко меняющейся обстановке, мобилизация его на обеспечение своевременной и безопасной передачи информации по техническим средствам связи и средствами фельдъегерско-почтовой связи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250825" y="4221163"/>
            <a:ext cx="8572500" cy="4318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достижение морально-психологического превосходства над противником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250825" y="4797425"/>
            <a:ext cx="8572500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поддержание правопорядка и воинской дисциплины в частях и подразделениях связи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250825" y="5661025"/>
            <a:ext cx="8572500" cy="3603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обеспечение психологической подготовки и устойчивости войск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250825" y="6237288"/>
            <a:ext cx="8572500" cy="3603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снижение психогенных потерь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/>
          <p:cNvSpPr/>
          <p:nvPr/>
        </p:nvSpPr>
        <p:spPr bwMode="auto">
          <a:xfrm>
            <a:off x="250825" y="115888"/>
            <a:ext cx="8572500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поддержание и своевременное восстановление духовных и физических сил военнослужащих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250825" y="981075"/>
            <a:ext cx="8572500" cy="7921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создание благоприятной морально-психологической и информационной обстановки в районах ведения боевых действий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250825" y="1989138"/>
            <a:ext cx="8572500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защита личного состава от информационно-психологического воздействия противника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250825" y="3068638"/>
            <a:ext cx="8572500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организация социально-психологической помощи и реабилитации военнослужащих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250825" y="4005263"/>
            <a:ext cx="8572500" cy="9366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организация работы в боевой обстановке систем телерадиовещания, полиграфического оборудования, военной печати и культурно-досуговых учреждений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250825" y="5516563"/>
            <a:ext cx="8572500" cy="865187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обеспечение частей и подразделений связи техническими средствами морально-психологического обеспечения, их своевременный ремонт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Эффективность морально-психологического обеспечения 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достигается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836613"/>
            <a:ext cx="8640762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поддержанием постоянной боевой и мобилизационной готовности сил и средств морально-психологического обеспечения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1916113"/>
            <a:ext cx="8640762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своевременной постановкой задач командирами на организацию морально-психологического обеспечения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2997200"/>
            <a:ext cx="8640762" cy="719138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четким планированием и высокой организованностью морально-психологического обеспечения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4076700"/>
            <a:ext cx="8640762" cy="792163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сосредоточением основных усилий органов воспитательной работы в частях и подразделениях связи, выполняющих главные задачи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79388" y="5084763"/>
            <a:ext cx="8640762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постоянным изучением, анализом и прогнозированием морально-психологической и информационной обстановки</a:t>
            </a:r>
          </a:p>
        </p:txBody>
      </p:sp>
      <p:sp>
        <p:nvSpPr>
          <p:cNvPr id="5" name="Скругленный прямоугольник 17"/>
          <p:cNvSpPr/>
          <p:nvPr/>
        </p:nvSpPr>
        <p:spPr bwMode="auto">
          <a:xfrm>
            <a:off x="179388" y="6021388"/>
            <a:ext cx="8640762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тесным взаимодействием органов воспитательной работы войск связи при ведении боя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Стрелка вниз 21"/>
          <p:cNvSpPr/>
          <p:nvPr/>
        </p:nvSpPr>
        <p:spPr bwMode="auto">
          <a:xfrm>
            <a:off x="311120" y="70817"/>
            <a:ext cx="8358214" cy="560558"/>
          </a:xfrm>
          <a:prstGeom prst="downArrow">
            <a:avLst>
              <a:gd name="adj1" fmla="val 100000"/>
              <a:gd name="adj2" fmla="val 19524"/>
            </a:avLst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>
                <a:solidFill>
                  <a:schemeClr val="hlink"/>
                </a:solidFill>
                <a:latin typeface="Arial" charset="0"/>
                <a:cs typeface="Arial" charset="0"/>
              </a:rPr>
              <a:t>Эффективность морально-психологического обеспечения </a:t>
            </a:r>
            <a:r>
              <a:rPr lang="ru-RU" i="1">
                <a:solidFill>
                  <a:schemeClr val="hlink"/>
                </a:solidFill>
                <a:latin typeface="Arial" charset="0"/>
                <a:cs typeface="Arial" charset="0"/>
              </a:rPr>
              <a:t>достигается</a:t>
            </a:r>
          </a:p>
        </p:txBody>
      </p:sp>
      <p:sp>
        <p:nvSpPr>
          <p:cNvPr id="17" name="Скругленный прямоугольник 16"/>
          <p:cNvSpPr/>
          <p:nvPr/>
        </p:nvSpPr>
        <p:spPr bwMode="auto">
          <a:xfrm>
            <a:off x="179388" y="1125538"/>
            <a:ext cx="8496300" cy="792162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маневром силами и средствами морально-психологического обеспечения</a:t>
            </a:r>
          </a:p>
        </p:txBody>
      </p:sp>
      <p:sp>
        <p:nvSpPr>
          <p:cNvPr id="18" name="Скругленный прямоугольник 17"/>
          <p:cNvSpPr/>
          <p:nvPr/>
        </p:nvSpPr>
        <p:spPr bwMode="auto">
          <a:xfrm>
            <a:off x="179388" y="2276475"/>
            <a:ext cx="8496300" cy="720725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постоянным наличием резервов сил и средств морально-психологического обеспечения и умелым их использованием</a:t>
            </a:r>
          </a:p>
        </p:txBody>
      </p:sp>
      <p:sp>
        <p:nvSpPr>
          <p:cNvPr id="2" name="Скругленный прямоугольник 17"/>
          <p:cNvSpPr/>
          <p:nvPr/>
        </p:nvSpPr>
        <p:spPr bwMode="auto">
          <a:xfrm>
            <a:off x="179388" y="3429000"/>
            <a:ext cx="8640762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поддержанием высокой живучести системы морально-психологического обеспечения</a:t>
            </a:r>
          </a:p>
        </p:txBody>
      </p:sp>
      <p:sp>
        <p:nvSpPr>
          <p:cNvPr id="3" name="Скругленный прямоугольник 17"/>
          <p:cNvSpPr/>
          <p:nvPr/>
        </p:nvSpPr>
        <p:spPr bwMode="auto">
          <a:xfrm>
            <a:off x="179388" y="4437063"/>
            <a:ext cx="8713787" cy="6477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 sz="2000">
                <a:solidFill>
                  <a:schemeClr val="tx1"/>
                </a:solidFill>
                <a:latin typeface="Arial" charset="0"/>
                <a:cs typeface="Arial" charset="0"/>
              </a:rPr>
              <a:t> организацией управления морально-психологического обеспечения</a:t>
            </a:r>
          </a:p>
        </p:txBody>
      </p:sp>
      <p:sp>
        <p:nvSpPr>
          <p:cNvPr id="4" name="Скругленный прямоугольник 17"/>
          <p:cNvSpPr/>
          <p:nvPr/>
        </p:nvSpPr>
        <p:spPr bwMode="auto">
          <a:xfrm>
            <a:off x="107950" y="5516563"/>
            <a:ext cx="8785225" cy="1079500"/>
          </a:xfrm>
          <a:prstGeom prst="roundRect">
            <a:avLst>
              <a:gd name="adj" fmla="val 8260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 согласованным применением всех сил и средств морально-психологического обеспечения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 bwMode="auto">
          <a:xfrm>
            <a:off x="323850" y="5229225"/>
            <a:ext cx="8496300" cy="1223963"/>
          </a:xfrm>
          <a:prstGeom prst="rect">
            <a:avLst/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446088" indent="273050" algn="just"/>
            <a:r>
              <a:rPr lang="ru-RU" sz="2400" b="1">
                <a:solidFill>
                  <a:schemeClr val="hlink"/>
                </a:solidFill>
                <a:latin typeface="Arial" charset="0"/>
                <a:cs typeface="Arial" charset="0"/>
              </a:rPr>
              <a:t>план морально-психологического обеспечения</a:t>
            </a:r>
            <a:r>
              <a:rPr lang="ru-RU" sz="2400">
                <a:solidFill>
                  <a:schemeClr val="hlink"/>
                </a:solidFill>
                <a:latin typeface="Arial" charset="0"/>
                <a:cs typeface="Arial" charset="0"/>
              </a:rPr>
              <a:t> на карте с приложением пояснительной записки</a:t>
            </a:r>
          </a:p>
        </p:txBody>
      </p:sp>
      <p:sp>
        <p:nvSpPr>
          <p:cNvPr id="22" name="Стрелка вниз 21"/>
          <p:cNvSpPr/>
          <p:nvPr/>
        </p:nvSpPr>
        <p:spPr bwMode="auto">
          <a:xfrm>
            <a:off x="269845" y="17810"/>
            <a:ext cx="8786873" cy="619616"/>
          </a:xfrm>
          <a:prstGeom prst="downArrow">
            <a:avLst>
              <a:gd name="adj1" fmla="val 100000"/>
              <a:gd name="adj2" fmla="val 18269"/>
            </a:avLst>
          </a:prstGeom>
          <a:solidFill>
            <a:srgbClr val="99CC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На основании</a:t>
            </a: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323850" y="4221163"/>
            <a:ext cx="8569325" cy="576262"/>
          </a:xfrm>
          <a:prstGeom prst="rect">
            <a:avLst/>
          </a:prstGeom>
          <a:solidFill>
            <a:srgbClr val="DEB9DF"/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533400" indent="-174625"/>
            <a:r>
              <a:rPr lang="ru-RU">
                <a:solidFill>
                  <a:schemeClr val="tx1"/>
                </a:solidFill>
                <a:latin typeface="Arial" charset="0"/>
                <a:cs typeface="Arial" charset="0"/>
              </a:rPr>
              <a:t>заместитель командира части связи по воспитательной работе совместно с представителями  штаба, тыла и служб </a:t>
            </a:r>
            <a:r>
              <a:rPr lang="ru-RU" b="1" i="1">
                <a:solidFill>
                  <a:schemeClr val="hlink"/>
                </a:solidFill>
                <a:latin typeface="Arial" charset="0"/>
                <a:cs typeface="Arial" charset="0"/>
              </a:rPr>
              <a:t>разрабатывают</a:t>
            </a:r>
          </a:p>
        </p:txBody>
      </p:sp>
      <p:sp>
        <p:nvSpPr>
          <p:cNvPr id="96267" name="AutoShape 11"/>
          <p:cNvSpPr>
            <a:spLocks noChangeArrowheads="1"/>
          </p:cNvSpPr>
          <p:nvPr/>
        </p:nvSpPr>
        <p:spPr bwMode="auto">
          <a:xfrm rot="5400000">
            <a:off x="-865981" y="1880394"/>
            <a:ext cx="3241675" cy="1296987"/>
          </a:xfrm>
          <a:prstGeom prst="homePlate">
            <a:avLst>
              <a:gd name="adj" fmla="val 62485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3300">
                <a:gamma/>
                <a:shade val="60000"/>
                <a:invGamma/>
              </a:srgbClr>
            </a:prstShdw>
          </a:effectLst>
        </p:spPr>
        <p:txBody>
          <a:bodyPr rot="10800000" vert="eaVert" wrap="none" anchor="ctr"/>
          <a:lstStyle/>
          <a:p>
            <a:pPr algn="ctr"/>
            <a:r>
              <a:rPr lang="ru-RU">
                <a:solidFill>
                  <a:schemeClr val="bg2"/>
                </a:solidFill>
              </a:rPr>
              <a:t>решения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командира</a:t>
            </a:r>
          </a:p>
        </p:txBody>
      </p:sp>
      <p:sp>
        <p:nvSpPr>
          <p:cNvPr id="96268" name="AutoShape 12"/>
          <p:cNvSpPr>
            <a:spLocks noChangeArrowheads="1"/>
          </p:cNvSpPr>
          <p:nvPr/>
        </p:nvSpPr>
        <p:spPr bwMode="auto">
          <a:xfrm rot="5400000">
            <a:off x="900113" y="1484312"/>
            <a:ext cx="3168650" cy="2016125"/>
          </a:xfrm>
          <a:prstGeom prst="homePlate">
            <a:avLst>
              <a:gd name="adj" fmla="val 39291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3300">
                <a:gamma/>
                <a:shade val="60000"/>
                <a:invGamma/>
              </a:srgbClr>
            </a:prstShdw>
          </a:effectLst>
        </p:spPr>
        <p:txBody>
          <a:bodyPr rot="10800000" vert="eaVert" wrap="none" anchor="ctr"/>
          <a:lstStyle/>
          <a:p>
            <a:pPr algn="ctr"/>
            <a:r>
              <a:rPr lang="ru-RU">
                <a:solidFill>
                  <a:schemeClr val="bg2"/>
                </a:solidFill>
              </a:rPr>
              <a:t>распоряжений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 старших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начальников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 по</a:t>
            </a:r>
            <a:r>
              <a:rPr lang="ru-RU"/>
              <a:t> </a:t>
            </a:r>
            <a:r>
              <a:rPr lang="ru-RU">
                <a:solidFill>
                  <a:schemeClr val="bg2"/>
                </a:solidFill>
              </a:rPr>
              <a:t>МПО</a:t>
            </a:r>
          </a:p>
        </p:txBody>
      </p:sp>
      <p:sp>
        <p:nvSpPr>
          <p:cNvPr id="96269" name="AutoShape 13"/>
          <p:cNvSpPr>
            <a:spLocks noChangeArrowheads="1"/>
          </p:cNvSpPr>
          <p:nvPr/>
        </p:nvSpPr>
        <p:spPr bwMode="auto">
          <a:xfrm rot="5400000">
            <a:off x="2987676" y="1484312"/>
            <a:ext cx="3168650" cy="2016125"/>
          </a:xfrm>
          <a:prstGeom prst="homePlate">
            <a:avLst>
              <a:gd name="adj" fmla="val 39291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3300">
                <a:gamma/>
                <a:shade val="60000"/>
                <a:invGamma/>
              </a:srgbClr>
            </a:prstShdw>
          </a:effectLst>
        </p:spPr>
        <p:txBody>
          <a:bodyPr rot="10800000" vert="eaVert" wrap="none" anchor="ctr"/>
          <a:lstStyle/>
          <a:p>
            <a:pPr algn="ctr"/>
            <a:r>
              <a:rPr lang="ru-RU">
                <a:solidFill>
                  <a:schemeClr val="bg2"/>
                </a:solidFill>
              </a:rPr>
              <a:t>выводов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из оценки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морально-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психологической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и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информационной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 обстановки</a:t>
            </a:r>
          </a:p>
        </p:txBody>
      </p:sp>
      <p:sp>
        <p:nvSpPr>
          <p:cNvPr id="96270" name="AutoShape 14"/>
          <p:cNvSpPr>
            <a:spLocks noChangeArrowheads="1"/>
          </p:cNvSpPr>
          <p:nvPr/>
        </p:nvSpPr>
        <p:spPr bwMode="auto">
          <a:xfrm rot="5400000">
            <a:off x="5075238" y="1484312"/>
            <a:ext cx="3168650" cy="2016125"/>
          </a:xfrm>
          <a:prstGeom prst="homePlate">
            <a:avLst>
              <a:gd name="adj" fmla="val 39291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3300">
                <a:gamma/>
                <a:shade val="60000"/>
                <a:invGamma/>
              </a:srgbClr>
            </a:prstShdw>
          </a:effectLst>
        </p:spPr>
        <p:txBody>
          <a:bodyPr rot="10800000" vert="eaVert" wrap="none" anchor="ctr"/>
          <a:lstStyle/>
          <a:p>
            <a:pPr algn="ctr"/>
            <a:r>
              <a:rPr lang="ru-RU">
                <a:solidFill>
                  <a:schemeClr val="bg2"/>
                </a:solidFill>
              </a:rPr>
              <a:t>выводов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из оценки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морально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-психологического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состояния,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 психогенных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потерь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личного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состава</a:t>
            </a:r>
          </a:p>
        </p:txBody>
      </p:sp>
      <p:sp>
        <p:nvSpPr>
          <p:cNvPr id="96271" name="AutoShape 15"/>
          <p:cNvSpPr>
            <a:spLocks noChangeArrowheads="1"/>
          </p:cNvSpPr>
          <p:nvPr/>
        </p:nvSpPr>
        <p:spPr bwMode="auto">
          <a:xfrm rot="5400000">
            <a:off x="6766719" y="1880394"/>
            <a:ext cx="3241675" cy="1296987"/>
          </a:xfrm>
          <a:prstGeom prst="homePlate">
            <a:avLst>
              <a:gd name="adj" fmla="val 62485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F3300">
                <a:gamma/>
                <a:shade val="60000"/>
                <a:invGamma/>
              </a:srgbClr>
            </a:prstShdw>
          </a:effectLst>
        </p:spPr>
        <p:txBody>
          <a:bodyPr rot="10800000" vert="eaVert" wrap="none" anchor="ctr"/>
          <a:lstStyle/>
          <a:p>
            <a:pPr algn="ctr"/>
            <a:r>
              <a:rPr lang="ru-RU">
                <a:solidFill>
                  <a:schemeClr val="bg2"/>
                </a:solidFill>
              </a:rPr>
              <a:t>проведен-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ных </a:t>
            </a:r>
          </a:p>
          <a:p>
            <a:pPr algn="ctr"/>
            <a:r>
              <a:rPr lang="ru-RU">
                <a:solidFill>
                  <a:schemeClr val="bg2"/>
                </a:solidFill>
              </a:rPr>
              <a:t>расчетов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2205</Words>
  <Application>Microsoft Office PowerPoint</Application>
  <PresentationFormat>Экран (4:3)</PresentationFormat>
  <Paragraphs>295</Paragraphs>
  <Slides>44</Slides>
  <Notes>44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GennadiyPetrovich</cp:lastModifiedBy>
  <cp:revision>17</cp:revision>
  <dcterms:created xsi:type="dcterms:W3CDTF">2010-02-10T06:51:04Z</dcterms:created>
  <dcterms:modified xsi:type="dcterms:W3CDTF">2017-04-24T08:23:34Z</dcterms:modified>
</cp:coreProperties>
</file>